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p:regular r:id="rId41"/>
      <p:bold r:id="rId42"/>
      <p:italic r:id="rId43"/>
      <p:boldItalic r:id="rId44"/>
    </p:embeddedFont>
    <p:embeddedFont>
      <p:font typeface="Montserrat"/>
      <p:regular r:id="rId45"/>
      <p:bold r:id="rId46"/>
      <p:italic r:id="rId47"/>
      <p:boldItalic r:id="rId48"/>
    </p:embeddedFont>
    <p:embeddedFont>
      <p:font typeface="Lato"/>
      <p:regular r:id="rId49"/>
      <p:bold r:id="rId50"/>
      <p:italic r:id="rId51"/>
      <p:boldItalic r:id="rId52"/>
    </p:embeddedFont>
    <p:embeddedFont>
      <p:font typeface="EB Garamond"/>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7" roundtripDataSignature="AMtx7mgVbAXLNpccla6e9Qn7HIqBctwz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15B7D7-4769-401E-B7B2-BDD341A838BD}">
  <a:tblStyle styleId="{F815B7D7-4769-401E-B7B2-BDD341A838B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italic.fntdata"/><Relationship Id="rId50" Type="http://schemas.openxmlformats.org/officeDocument/2006/relationships/font" Target="fonts/Lato-bold.fntdata"/><Relationship Id="rId53" Type="http://schemas.openxmlformats.org/officeDocument/2006/relationships/font" Target="fonts/EBGaramond-regular.fntdata"/><Relationship Id="rId52" Type="http://schemas.openxmlformats.org/officeDocument/2006/relationships/font" Target="fonts/Lato-boldItalic.fntdata"/><Relationship Id="rId11" Type="http://schemas.openxmlformats.org/officeDocument/2006/relationships/slide" Target="slides/slide5.xml"/><Relationship Id="rId55" Type="http://schemas.openxmlformats.org/officeDocument/2006/relationships/font" Target="fonts/EBGaramond-italic.fntdata"/><Relationship Id="rId10" Type="http://schemas.openxmlformats.org/officeDocument/2006/relationships/slide" Target="slides/slide4.xml"/><Relationship Id="rId54" Type="http://schemas.openxmlformats.org/officeDocument/2006/relationships/font" Target="fonts/EBGaramond-bold.fntdata"/><Relationship Id="rId13" Type="http://schemas.openxmlformats.org/officeDocument/2006/relationships/slide" Target="slides/slide7.xml"/><Relationship Id="rId57" Type="http://customschemas.google.com/relationships/presentationmetadata" Target="metadata"/><Relationship Id="rId12" Type="http://schemas.openxmlformats.org/officeDocument/2006/relationships/slide" Target="slides/slide6.xml"/><Relationship Id="rId56" Type="http://schemas.openxmlformats.org/officeDocument/2006/relationships/font" Target="fonts/EBGaramond-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Aishwarya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Aishwarya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Aishwarya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Rahul/Vinod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
              <a:t>Rahul/Vinod</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
              <a:t>Rahul/Vinod</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
              <a:t>Rahul/Vinod</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
              <a:t>Rahul/Vinod</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
              <a:t>Rahul/Vinod</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
              <a:t>Rahul/Vinod</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Manogna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
              <a:t>Rahul/Vinod</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
              <a:t>Rahul/Vinod</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
              <a:t>Rahul/Vinod</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Sahana(Categorical data prep)</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Sahana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Mudit</a:t>
            </a:r>
            <a:endParaRPr/>
          </a:p>
          <a:p>
            <a:pPr indent="0" lvl="0" marL="0" rtl="0" algn="l">
              <a:lnSpc>
                <a:spcPct val="100000"/>
              </a:lnSpc>
              <a:spcBef>
                <a:spcPts val="0"/>
              </a:spcBef>
              <a:spcAft>
                <a:spcPts val="0"/>
              </a:spcAft>
              <a:buSzPts val="1100"/>
              <a:buNone/>
            </a:pPr>
            <a:r>
              <a:rPr lang="en"/>
              <a:t>(Calculating  z estimate)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Mudit</a:t>
            </a:r>
            <a:endParaRPr/>
          </a:p>
          <a:p>
            <a:pPr indent="0" lvl="0" marL="0" rtl="0" algn="l">
              <a:lnSpc>
                <a:spcPct val="100000"/>
              </a:lnSpc>
              <a:spcBef>
                <a:spcPts val="0"/>
              </a:spcBef>
              <a:spcAft>
                <a:spcPts val="0"/>
              </a:spcAft>
              <a:buSzPts val="1100"/>
              <a:buNone/>
            </a:pPr>
            <a:r>
              <a:rPr lang="en"/>
              <a:t>(predicting Z estimate)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Mudit</a:t>
            </a:r>
            <a:endParaRPr/>
          </a:p>
          <a:p>
            <a:pPr indent="0" lvl="0" marL="0" marR="0" rtl="0" algn="l">
              <a:lnSpc>
                <a:spcPct val="100000"/>
              </a:lnSpc>
              <a:spcBef>
                <a:spcPts val="0"/>
              </a:spcBef>
              <a:spcAft>
                <a:spcPts val="0"/>
              </a:spcAft>
              <a:buClr>
                <a:srgbClr val="000000"/>
              </a:buClr>
              <a:buSzPts val="1100"/>
              <a:buFont typeface="Arial"/>
              <a:buNone/>
            </a:pPr>
            <a:r>
              <a:rPr lang="en"/>
              <a:t>(how good is our model)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Mudit</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(how good is our model)</a:t>
            </a:r>
            <a:endParaRPr>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Mudit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Manogna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146" name="Google Shape;14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Mudit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Mudit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Mudit</a:t>
            </a:r>
            <a:endParaRPr/>
          </a:p>
          <a:p>
            <a:pPr indent="0" lvl="0" marL="0" marR="0" rtl="0" algn="l">
              <a:lnSpc>
                <a:spcPct val="100000"/>
              </a:lnSpc>
              <a:spcBef>
                <a:spcPts val="0"/>
              </a:spcBef>
              <a:spcAft>
                <a:spcPts val="0"/>
              </a:spcAft>
              <a:buClr>
                <a:srgbClr val="000000"/>
              </a:buClr>
              <a:buSzPts val="1100"/>
              <a:buFont typeface="Arial"/>
              <a:buNone/>
            </a:pPr>
            <a:r>
              <a:rPr lang="en"/>
              <a:t>(Inferences from interpretation)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Mudit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Manogna</a:t>
            </a:r>
            <a:endParaRPr/>
          </a:p>
          <a:p>
            <a:pPr indent="0" lvl="0" marL="0" rtl="0" algn="l">
              <a:lnSpc>
                <a:spcPct val="100000"/>
              </a:lnSpc>
              <a:spcBef>
                <a:spcPts val="0"/>
              </a:spcBef>
              <a:spcAft>
                <a:spcPts val="0"/>
              </a:spcAft>
              <a:buSzPts val="1100"/>
              <a:buNone/>
            </a:pPr>
            <a:r>
              <a:t/>
            </a:r>
            <a:endParaRPr sz="1200">
              <a:solidFill>
                <a:srgbClr val="202124"/>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202124"/>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202124"/>
              </a:solidFill>
              <a:highlight>
                <a:srgbClr val="FFFFFF"/>
              </a:highlight>
              <a:latin typeface="Roboto"/>
              <a:ea typeface="Roboto"/>
              <a:cs typeface="Roboto"/>
              <a:sym typeface="Roboto"/>
            </a:endParaRPr>
          </a:p>
          <a:p>
            <a:pPr indent="0" lvl="0" marL="0" rtl="0" algn="l">
              <a:lnSpc>
                <a:spcPct val="90000"/>
              </a:lnSpc>
              <a:spcBef>
                <a:spcPts val="0"/>
              </a:spcBef>
              <a:spcAft>
                <a:spcPts val="0"/>
              </a:spcAft>
              <a:buClr>
                <a:schemeClr val="dk1"/>
              </a:buClr>
              <a:buSzPts val="1100"/>
              <a:buFont typeface="Arial"/>
              <a:buNone/>
            </a:pPr>
            <a:r>
              <a:rPr lang="en" sz="2200">
                <a:solidFill>
                  <a:srgbClr val="1B212C"/>
                </a:solidFill>
                <a:latin typeface="Times New Roman"/>
                <a:ea typeface="Times New Roman"/>
                <a:cs typeface="Times New Roman"/>
                <a:sym typeface="Times New Roman"/>
              </a:rPr>
              <a:t>To retrieve the data, we have scrapped the meaningful data about the property to infer critical solutions about the Housing Market in the Bay area. </a:t>
            </a:r>
            <a:endParaRPr sz="2200">
              <a:solidFill>
                <a:srgbClr val="1B212C"/>
              </a:solidFill>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1100"/>
              <a:buFont typeface="Arial"/>
              <a:buNone/>
            </a:pPr>
            <a:r>
              <a:t/>
            </a:r>
            <a:endParaRPr sz="2200">
              <a:solidFill>
                <a:srgbClr val="1B212C"/>
              </a:solidFill>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1100"/>
              <a:buFont typeface="Arial"/>
              <a:buNone/>
            </a:pPr>
            <a:r>
              <a:rPr lang="en" sz="2200">
                <a:solidFill>
                  <a:srgbClr val="1B212C"/>
                </a:solidFill>
                <a:latin typeface="Times New Roman"/>
                <a:ea typeface="Times New Roman"/>
                <a:cs typeface="Times New Roman"/>
                <a:sym typeface="Times New Roman"/>
              </a:rPr>
              <a:t>Generating Insights helps in driving decision-making about a property.</a:t>
            </a:r>
            <a:endParaRPr sz="1200">
              <a:solidFill>
                <a:srgbClr val="202124"/>
              </a:solidFill>
              <a:highlight>
                <a:srgbClr val="FFFFFF"/>
              </a:highlight>
              <a:latin typeface="Roboto"/>
              <a:ea typeface="Roboto"/>
              <a:cs typeface="Roboto"/>
              <a:sym typeface="Roboto"/>
            </a:endParaRPr>
          </a:p>
        </p:txBody>
      </p:sp>
      <p:sp>
        <p:nvSpPr>
          <p:cNvPr id="165" name="Google Shape;16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Manogna</a:t>
            </a:r>
            <a:endParaRPr/>
          </a:p>
        </p:txBody>
      </p:sp>
      <p:sp>
        <p:nvSpPr>
          <p:cNvPr id="176" name="Google Shape;17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Manogna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lt1"/>
              </a:buClr>
              <a:buSzPts val="1100"/>
              <a:buFont typeface="Times New Roman"/>
              <a:buNone/>
            </a:pPr>
            <a:r>
              <a:rPr lang="en" sz="1600">
                <a:solidFill>
                  <a:srgbClr val="1B212C"/>
                </a:solidFill>
                <a:latin typeface="Times New Roman"/>
                <a:ea typeface="Times New Roman"/>
                <a:cs typeface="Times New Roman"/>
                <a:sym typeface="Times New Roman"/>
              </a:rPr>
              <a:t>We shortlisted around 200 features for data cleaning and analysis.</a:t>
            </a:r>
            <a:endParaRPr/>
          </a:p>
        </p:txBody>
      </p:sp>
      <p:sp>
        <p:nvSpPr>
          <p:cNvPr id="197" name="Google Shape;19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Pooja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Pooja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Pooja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9"/>
          <p:cNvSpPr/>
          <p:nvPr/>
        </p:nvSpPr>
        <p:spPr>
          <a:xfrm rot="5400000">
            <a:off x="7500300" y="505"/>
            <a:ext cx="1643700" cy="1643700"/>
          </a:xfrm>
          <a:prstGeom prst="diagStripe">
            <a:avLst>
              <a:gd fmla="val 0"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39"/>
          <p:cNvGrpSpPr/>
          <p:nvPr/>
        </p:nvGrpSpPr>
        <p:grpSpPr>
          <a:xfrm>
            <a:off x="0" y="490"/>
            <a:ext cx="5153705" cy="5134399"/>
            <a:chOff x="0" y="75"/>
            <a:chExt cx="5153705" cy="5152950"/>
          </a:xfrm>
        </p:grpSpPr>
        <p:sp>
          <p:nvSpPr>
            <p:cNvPr id="12" name="Google Shape;12;p39"/>
            <p:cNvSpPr/>
            <p:nvPr/>
          </p:nvSpPr>
          <p:spPr>
            <a:xfrm rot="-5400000">
              <a:off x="455" y="-225"/>
              <a:ext cx="5152800" cy="5153700"/>
            </a:xfrm>
            <a:prstGeom prst="diagStripe">
              <a:avLst>
                <a:gd fmla="val 50000"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9"/>
            <p:cNvSpPr/>
            <p:nvPr/>
          </p:nvSpPr>
          <p:spPr>
            <a:xfrm rot="-5400000">
              <a:off x="150" y="1145825"/>
              <a:ext cx="3996600" cy="3996900"/>
            </a:xfrm>
            <a:prstGeom prst="diagStripe">
              <a:avLst>
                <a:gd fmla="val 58774"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9"/>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9"/>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39"/>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7" name="Google Shape;17;p39"/>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 name="Google Shape;18;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48"/>
          <p:cNvGrpSpPr/>
          <p:nvPr/>
        </p:nvGrpSpPr>
        <p:grpSpPr>
          <a:xfrm>
            <a:off x="0" y="4128572"/>
            <a:ext cx="698925" cy="684657"/>
            <a:chOff x="0" y="3785672"/>
            <a:chExt cx="698925" cy="684657"/>
          </a:xfrm>
        </p:grpSpPr>
        <p:sp>
          <p:nvSpPr>
            <p:cNvPr id="101" name="Google Shape;101;p48"/>
            <p:cNvSpPr/>
            <p:nvPr/>
          </p:nvSpPr>
          <p:spPr>
            <a:xfrm rot="-5400000">
              <a:off x="0" y="3785672"/>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8"/>
            <p:cNvSpPr/>
            <p:nvPr/>
          </p:nvSpPr>
          <p:spPr>
            <a:xfrm flipH="1">
              <a:off x="154125" y="3925529"/>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48"/>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04" name="Google Shape;104;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49"/>
          <p:cNvGrpSpPr/>
          <p:nvPr/>
        </p:nvGrpSpPr>
        <p:grpSpPr>
          <a:xfrm>
            <a:off x="4406400" y="0"/>
            <a:ext cx="4737600" cy="5143065"/>
            <a:chOff x="4406400" y="0"/>
            <a:chExt cx="4737600" cy="5143065"/>
          </a:xfrm>
        </p:grpSpPr>
        <p:sp>
          <p:nvSpPr>
            <p:cNvPr id="107" name="Google Shape;107;p49"/>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9"/>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9"/>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9"/>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9"/>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9"/>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9"/>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9"/>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9"/>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9"/>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49"/>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9"/>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9"/>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9"/>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49"/>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9"/>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49"/>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6" name="Google Shape;126;p49"/>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27" name="Google Shape;127;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40"/>
          <p:cNvGrpSpPr/>
          <p:nvPr/>
        </p:nvGrpSpPr>
        <p:grpSpPr>
          <a:xfrm>
            <a:off x="4406400" y="0"/>
            <a:ext cx="4737600" cy="5143065"/>
            <a:chOff x="4406400" y="0"/>
            <a:chExt cx="4737600" cy="5143065"/>
          </a:xfrm>
        </p:grpSpPr>
        <p:sp>
          <p:nvSpPr>
            <p:cNvPr id="21" name="Google Shape;21;p40"/>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0"/>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0"/>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0"/>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0"/>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0"/>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0"/>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0"/>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0"/>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0"/>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0"/>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0"/>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0"/>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0"/>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0"/>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0"/>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0"/>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 name="Google Shape;39;p40"/>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 name="Google Shape;4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
        <p:nvSpPr>
          <p:cNvPr id="42" name="Google Shape;42;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4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 name="Google Shape;45;p4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46" name="Google Shape;46;p4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47" name="Google Shape;47;p4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48" name="Google Shape;48;p4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grpSp>
        <p:nvGrpSpPr>
          <p:cNvPr id="50" name="Google Shape;50;p43"/>
          <p:cNvGrpSpPr/>
          <p:nvPr/>
        </p:nvGrpSpPr>
        <p:grpSpPr>
          <a:xfrm>
            <a:off x="0" y="381001"/>
            <a:ext cx="1037850" cy="1016288"/>
            <a:chOff x="0" y="381001"/>
            <a:chExt cx="1037850" cy="1016288"/>
          </a:xfrm>
        </p:grpSpPr>
        <p:sp>
          <p:nvSpPr>
            <p:cNvPr id="51" name="Google Shape;51;p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 name="Google Shape;53;p4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4" name="Google Shape;54;p43"/>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5" name="Google Shape;55;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grpSp>
        <p:nvGrpSpPr>
          <p:cNvPr id="57" name="Google Shape;57;p44"/>
          <p:cNvGrpSpPr/>
          <p:nvPr/>
        </p:nvGrpSpPr>
        <p:grpSpPr>
          <a:xfrm>
            <a:off x="4406400" y="0"/>
            <a:ext cx="4737600" cy="5143500"/>
            <a:chOff x="4406400" y="0"/>
            <a:chExt cx="4737600" cy="5143500"/>
          </a:xfrm>
        </p:grpSpPr>
        <p:sp>
          <p:nvSpPr>
            <p:cNvPr id="58" name="Google Shape;58;p44"/>
            <p:cNvSpPr/>
            <p:nvPr/>
          </p:nvSpPr>
          <p:spPr>
            <a:xfrm rot="5400000">
              <a:off x="4407900" y="-1500"/>
              <a:ext cx="47346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4"/>
            <p:cNvSpPr/>
            <p:nvPr/>
          </p:nvSpPr>
          <p:spPr>
            <a:xfrm rot="5400000">
              <a:off x="4840825" y="6000"/>
              <a:ext cx="42987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4"/>
            <p:cNvSpPr/>
            <p:nvPr/>
          </p:nvSpPr>
          <p:spPr>
            <a:xfrm rot="-5400000">
              <a:off x="5618399" y="123664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4"/>
            <p:cNvSpPr/>
            <p:nvPr/>
          </p:nvSpPr>
          <p:spPr>
            <a:xfrm flipH="1">
              <a:off x="5849857" y="144407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4"/>
            <p:cNvSpPr/>
            <p:nvPr/>
          </p:nvSpPr>
          <p:spPr>
            <a:xfrm rot="-5400000">
              <a:off x="5987081" y="246974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4"/>
            <p:cNvSpPr/>
            <p:nvPr/>
          </p:nvSpPr>
          <p:spPr>
            <a:xfrm flipH="1">
              <a:off x="6222115" y="2677179"/>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4"/>
            <p:cNvSpPr/>
            <p:nvPr/>
          </p:nvSpPr>
          <p:spPr>
            <a:xfrm rot="-5400000">
              <a:off x="6675341" y="186224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4"/>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4"/>
            <p:cNvSpPr/>
            <p:nvPr/>
          </p:nvSpPr>
          <p:spPr>
            <a:xfrm rot="-5400000">
              <a:off x="6861141" y="247808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4"/>
            <p:cNvSpPr/>
            <p:nvPr/>
          </p:nvSpPr>
          <p:spPr>
            <a:xfrm flipH="1">
              <a:off x="7965266" y="269319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4"/>
            <p:cNvSpPr/>
            <p:nvPr/>
          </p:nvSpPr>
          <p:spPr>
            <a:xfrm flipH="1">
              <a:off x="8145082" y="330903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4"/>
            <p:cNvSpPr/>
            <p:nvPr/>
          </p:nvSpPr>
          <p:spPr>
            <a:xfrm rot="-5400000">
              <a:off x="7047599" y="309534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4"/>
            <p:cNvSpPr/>
            <p:nvPr/>
          </p:nvSpPr>
          <p:spPr>
            <a:xfrm flipH="1">
              <a:off x="7276649" y="330278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44"/>
            <p:cNvSpPr/>
            <p:nvPr/>
          </p:nvSpPr>
          <p:spPr>
            <a:xfrm flipH="1">
              <a:off x="7462448" y="391862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4"/>
            <p:cNvSpPr/>
            <p:nvPr/>
          </p:nvSpPr>
          <p:spPr>
            <a:xfrm rot="-5400000">
              <a:off x="8102491" y="37188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4"/>
            <p:cNvSpPr/>
            <p:nvPr/>
          </p:nvSpPr>
          <p:spPr>
            <a:xfrm flipH="1">
              <a:off x="8334533" y="392629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4"/>
            <p:cNvSpPr/>
            <p:nvPr/>
          </p:nvSpPr>
          <p:spPr>
            <a:xfrm rot="-5400000">
              <a:off x="8288290" y="433470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 name="Google Shape;76;p44"/>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7" name="Google Shape;77;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grpSp>
        <p:nvGrpSpPr>
          <p:cNvPr id="79" name="Google Shape;79;p45"/>
          <p:cNvGrpSpPr/>
          <p:nvPr/>
        </p:nvGrpSpPr>
        <p:grpSpPr>
          <a:xfrm>
            <a:off x="0" y="381001"/>
            <a:ext cx="1037850" cy="1016288"/>
            <a:chOff x="0" y="381001"/>
            <a:chExt cx="1037850" cy="1016288"/>
          </a:xfrm>
        </p:grpSpPr>
        <p:sp>
          <p:nvSpPr>
            <p:cNvPr id="80" name="Google Shape;80;p4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4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 name="Google Shape;82;p4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3" name="Google Shape;83;p45"/>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84" name="Google Shape;84;p45"/>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85" name="Google Shape;85;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grpSp>
        <p:nvGrpSpPr>
          <p:cNvPr id="87" name="Google Shape;87;p46"/>
          <p:cNvGrpSpPr/>
          <p:nvPr/>
        </p:nvGrpSpPr>
        <p:grpSpPr>
          <a:xfrm>
            <a:off x="0" y="381001"/>
            <a:ext cx="1037850" cy="1016288"/>
            <a:chOff x="0" y="381001"/>
            <a:chExt cx="1037850" cy="1016288"/>
          </a:xfrm>
        </p:grpSpPr>
        <p:sp>
          <p:nvSpPr>
            <p:cNvPr id="88" name="Google Shape;88;p4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4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 name="Google Shape;90;p4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1" name="Google Shape;91;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grpSp>
        <p:nvGrpSpPr>
          <p:cNvPr id="93" name="Google Shape;93;p47"/>
          <p:cNvGrpSpPr/>
          <p:nvPr/>
        </p:nvGrpSpPr>
        <p:grpSpPr>
          <a:xfrm>
            <a:off x="0" y="381001"/>
            <a:ext cx="1037850" cy="1016288"/>
            <a:chOff x="0" y="381001"/>
            <a:chExt cx="1037850" cy="1016288"/>
          </a:xfrm>
        </p:grpSpPr>
        <p:sp>
          <p:nvSpPr>
            <p:cNvPr id="94" name="Google Shape;94;p4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 name="Google Shape;96;p47"/>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7" name="Google Shape;97;p47"/>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8" name="Google Shape;98;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1.jpg"/><Relationship Id="rId4"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2.jp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3.jp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6.jp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1.jp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9.jp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9.jp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9.jp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9.jp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9.jp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9.jp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9.jp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9.jp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9.jp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9.jp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9.jp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9.jp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19.png"/><Relationship Id="rId5" Type="http://schemas.openxmlformats.org/officeDocument/2006/relationships/image" Target="../media/image5.png"/><Relationship Id="rId6" Type="http://schemas.openxmlformats.org/officeDocument/2006/relationships/image" Target="../media/image25.png"/><Relationship Id="rId7" Type="http://schemas.openxmlformats.org/officeDocument/2006/relationships/image" Target="../media/image24.png"/><Relationship Id="rId8"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131" name="Shape 131"/>
        <p:cNvGrpSpPr/>
        <p:nvPr/>
      </p:nvGrpSpPr>
      <p:grpSpPr>
        <a:xfrm>
          <a:off x="0" y="0"/>
          <a:ext cx="0" cy="0"/>
          <a:chOff x="0" y="0"/>
          <a:chExt cx="0" cy="0"/>
        </a:xfrm>
      </p:grpSpPr>
      <p:sp>
        <p:nvSpPr>
          <p:cNvPr id="132" name="Google Shape;132;p1"/>
          <p:cNvSpPr txBox="1"/>
          <p:nvPr>
            <p:ph type="ctrTitle"/>
          </p:nvPr>
        </p:nvSpPr>
        <p:spPr>
          <a:xfrm>
            <a:off x="3537150" y="1578400"/>
            <a:ext cx="5017500" cy="1199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b="1" lang="en" sz="2800">
                <a:solidFill>
                  <a:schemeClr val="dk1"/>
                </a:solidFill>
                <a:latin typeface="Times New Roman"/>
                <a:ea typeface="Times New Roman"/>
                <a:cs typeface="Times New Roman"/>
                <a:sym typeface="Times New Roman"/>
              </a:rPr>
              <a:t>Group1</a:t>
            </a:r>
            <a:endParaRPr b="1" sz="2800">
              <a:solidFill>
                <a:schemeClr val="dk1"/>
              </a:solidFill>
              <a:latin typeface="Times New Roman"/>
              <a:ea typeface="Times New Roman"/>
              <a:cs typeface="Times New Roman"/>
              <a:sym typeface="Times New Roman"/>
            </a:endParaRPr>
          </a:p>
        </p:txBody>
      </p:sp>
      <p:sp>
        <p:nvSpPr>
          <p:cNvPr id="133" name="Google Shape;133;p1"/>
          <p:cNvSpPr txBox="1"/>
          <p:nvPr>
            <p:ph idx="1" type="subTitle"/>
          </p:nvPr>
        </p:nvSpPr>
        <p:spPr>
          <a:xfrm>
            <a:off x="5083950" y="2879850"/>
            <a:ext cx="3470700" cy="2004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i="1" lang="en" sz="1700">
                <a:solidFill>
                  <a:schemeClr val="dk1"/>
                </a:solidFill>
                <a:latin typeface="Times New Roman"/>
                <a:ea typeface="Times New Roman"/>
                <a:cs typeface="Times New Roman"/>
                <a:sym typeface="Times New Roman"/>
              </a:rPr>
              <a:t>Aishwarya Nirmal</a:t>
            </a:r>
            <a:endParaRPr b="1" i="1" sz="17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300"/>
              <a:buNone/>
            </a:pPr>
            <a:r>
              <a:rPr b="1" i="1" lang="en" sz="1700">
                <a:solidFill>
                  <a:schemeClr val="dk1"/>
                </a:solidFill>
                <a:latin typeface="Times New Roman"/>
                <a:ea typeface="Times New Roman"/>
                <a:cs typeface="Times New Roman"/>
                <a:sym typeface="Times New Roman"/>
              </a:rPr>
              <a:t>Mudit Mishra</a:t>
            </a:r>
            <a:endParaRPr b="1" i="1" sz="17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300"/>
              <a:buNone/>
            </a:pPr>
            <a:r>
              <a:rPr b="1" i="1" lang="en" sz="1700">
                <a:solidFill>
                  <a:schemeClr val="dk1"/>
                </a:solidFill>
                <a:latin typeface="Times New Roman"/>
                <a:ea typeface="Times New Roman"/>
                <a:cs typeface="Times New Roman"/>
                <a:sym typeface="Times New Roman"/>
              </a:rPr>
              <a:t>Manogna Reddy Peddyreddy</a:t>
            </a:r>
            <a:endParaRPr b="1" i="1" sz="17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300"/>
              <a:buNone/>
            </a:pPr>
            <a:r>
              <a:rPr b="1" i="1" lang="en" sz="1700">
                <a:solidFill>
                  <a:schemeClr val="dk1"/>
                </a:solidFill>
                <a:latin typeface="Times New Roman"/>
                <a:ea typeface="Times New Roman"/>
                <a:cs typeface="Times New Roman"/>
                <a:sym typeface="Times New Roman"/>
              </a:rPr>
              <a:t>Pooja Mahajan</a:t>
            </a:r>
            <a:endParaRPr b="1" i="1" sz="17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300"/>
              <a:buNone/>
            </a:pPr>
            <a:r>
              <a:rPr b="1" i="1" lang="en" sz="1700">
                <a:solidFill>
                  <a:schemeClr val="dk1"/>
                </a:solidFill>
                <a:latin typeface="Times New Roman"/>
                <a:ea typeface="Times New Roman"/>
                <a:cs typeface="Times New Roman"/>
                <a:sym typeface="Times New Roman"/>
              </a:rPr>
              <a:t>Rahuldeep Shenoy</a:t>
            </a:r>
            <a:endParaRPr b="1" i="1" sz="17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300"/>
              <a:buNone/>
            </a:pPr>
            <a:r>
              <a:rPr b="1" i="1" lang="en" sz="1700">
                <a:solidFill>
                  <a:schemeClr val="dk1"/>
                </a:solidFill>
                <a:latin typeface="Times New Roman"/>
                <a:ea typeface="Times New Roman"/>
                <a:cs typeface="Times New Roman"/>
                <a:sym typeface="Times New Roman"/>
              </a:rPr>
              <a:t>Sahana Sureshkumar</a:t>
            </a:r>
            <a:endParaRPr b="1" i="1" sz="17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300"/>
              <a:buNone/>
            </a:pPr>
            <a:r>
              <a:rPr b="1" i="1" lang="en" sz="1700">
                <a:solidFill>
                  <a:schemeClr val="dk1"/>
                </a:solidFill>
                <a:latin typeface="Times New Roman"/>
                <a:ea typeface="Times New Roman"/>
                <a:cs typeface="Times New Roman"/>
                <a:sym typeface="Times New Roman"/>
              </a:rPr>
              <a:t>Vinod Kumar Reddy Parla</a:t>
            </a:r>
            <a:endParaRPr b="1" i="1" sz="1700">
              <a:solidFill>
                <a:schemeClr val="dk1"/>
              </a:solidFill>
              <a:latin typeface="Times New Roman"/>
              <a:ea typeface="Times New Roman"/>
              <a:cs typeface="Times New Roman"/>
              <a:sym typeface="Times New Roman"/>
            </a:endParaRPr>
          </a:p>
        </p:txBody>
      </p:sp>
      <p:pic>
        <p:nvPicPr>
          <p:cNvPr id="134" name="Google Shape;134;p1"/>
          <p:cNvPicPr preferRelativeResize="0"/>
          <p:nvPr/>
        </p:nvPicPr>
        <p:blipFill rotWithShape="1">
          <a:blip r:embed="rId4">
            <a:alphaModFix/>
          </a:blip>
          <a:srcRect b="24520" l="0" r="0" t="24644"/>
          <a:stretch/>
        </p:blipFill>
        <p:spPr>
          <a:xfrm>
            <a:off x="5936925" y="167900"/>
            <a:ext cx="3002500" cy="854700"/>
          </a:xfrm>
          <a:prstGeom prst="rect">
            <a:avLst/>
          </a:prstGeom>
          <a:noFill/>
          <a:ln>
            <a:noFill/>
          </a:ln>
        </p:spPr>
      </p:pic>
      <p:sp>
        <p:nvSpPr>
          <p:cNvPr id="135" name="Google Shape;135;p1"/>
          <p:cNvSpPr/>
          <p:nvPr/>
        </p:nvSpPr>
        <p:spPr>
          <a:xfrm>
            <a:off x="4690775" y="2993050"/>
            <a:ext cx="339600" cy="179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id="136" name="Google Shape;136;p1"/>
          <p:cNvPicPr preferRelativeResize="0"/>
          <p:nvPr/>
        </p:nvPicPr>
        <p:blipFill rotWithShape="1">
          <a:blip r:embed="rId5">
            <a:alphaModFix/>
          </a:blip>
          <a:srcRect b="0" l="7970" r="6492" t="0"/>
          <a:stretch/>
        </p:blipFill>
        <p:spPr>
          <a:xfrm>
            <a:off x="89050" y="4099750"/>
            <a:ext cx="1495800" cy="918000"/>
          </a:xfrm>
          <a:prstGeom prst="roundRect">
            <a:avLst>
              <a:gd fmla="val 16667"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250" name="Shape 250"/>
        <p:cNvGrpSpPr/>
        <p:nvPr/>
      </p:nvGrpSpPr>
      <p:grpSpPr>
        <a:xfrm>
          <a:off x="0" y="0"/>
          <a:ext cx="0" cy="0"/>
          <a:chOff x="0" y="0"/>
          <a:chExt cx="0" cy="0"/>
        </a:xfrm>
      </p:grpSpPr>
      <p:sp>
        <p:nvSpPr>
          <p:cNvPr id="251" name="Google Shape;251;p10"/>
          <p:cNvSpPr txBox="1"/>
          <p:nvPr>
            <p:ph type="title"/>
          </p:nvPr>
        </p:nvSpPr>
        <p:spPr>
          <a:xfrm>
            <a:off x="1052550" y="855600"/>
            <a:ext cx="5198100" cy="588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5714"/>
              <a:buNone/>
            </a:pPr>
            <a:r>
              <a:rPr b="1" lang="en" sz="2800">
                <a:solidFill>
                  <a:schemeClr val="dk1"/>
                </a:solidFill>
                <a:latin typeface="Times New Roman"/>
                <a:ea typeface="Times New Roman"/>
                <a:cs typeface="Times New Roman"/>
                <a:sym typeface="Times New Roman"/>
              </a:rPr>
              <a:t>Missing Value Imputation</a:t>
            </a:r>
            <a:endParaRPr b="1" sz="2800">
              <a:solidFill>
                <a:schemeClr val="dk1"/>
              </a:solidFill>
              <a:latin typeface="Times New Roman"/>
              <a:ea typeface="Times New Roman"/>
              <a:cs typeface="Times New Roman"/>
              <a:sym typeface="Times New Roman"/>
            </a:endParaRPr>
          </a:p>
        </p:txBody>
      </p:sp>
      <p:sp>
        <p:nvSpPr>
          <p:cNvPr id="252" name="Google Shape;252;p10"/>
          <p:cNvSpPr txBox="1"/>
          <p:nvPr>
            <p:ph idx="1" type="body"/>
          </p:nvPr>
        </p:nvSpPr>
        <p:spPr>
          <a:xfrm>
            <a:off x="412100" y="1434675"/>
            <a:ext cx="5999700" cy="3044100"/>
          </a:xfrm>
          <a:prstGeom prst="rect">
            <a:avLst/>
          </a:prstGeom>
          <a:noFill/>
          <a:ln>
            <a:noFill/>
          </a:ln>
        </p:spPr>
        <p:txBody>
          <a:bodyPr anchorCtr="0" anchor="t" bIns="91425" lIns="91425" spcFirstLastPara="1" rIns="91425" wrap="square" tIns="91425">
            <a:normAutofit fontScale="92500" lnSpcReduction="10000"/>
          </a:bodyPr>
          <a:lstStyle/>
          <a:p>
            <a:pPr indent="-342900" lvl="0" marL="444500" rtl="0" algn="l">
              <a:lnSpc>
                <a:spcPct val="105000"/>
              </a:lnSpc>
              <a:spcBef>
                <a:spcPts val="0"/>
              </a:spcBef>
              <a:spcAft>
                <a:spcPts val="0"/>
              </a:spcAft>
              <a:buClr>
                <a:schemeClr val="dk1"/>
              </a:buClr>
              <a:buSzPct val="108107"/>
              <a:buFont typeface="Arial"/>
              <a:buChar char="•"/>
            </a:pPr>
            <a:r>
              <a:rPr lang="en" sz="2000">
                <a:solidFill>
                  <a:schemeClr val="dk1"/>
                </a:solidFill>
                <a:latin typeface="Times New Roman"/>
                <a:ea typeface="Times New Roman"/>
                <a:cs typeface="Times New Roman"/>
                <a:sym typeface="Times New Roman"/>
              </a:rPr>
              <a:t>So far our data is not symmetric; it’s either left skewed or right skewed</a:t>
            </a:r>
            <a:endParaRPr sz="2000">
              <a:solidFill>
                <a:schemeClr val="dk1"/>
              </a:solidFill>
              <a:latin typeface="Times New Roman"/>
              <a:ea typeface="Times New Roman"/>
              <a:cs typeface="Times New Roman"/>
              <a:sym typeface="Times New Roman"/>
            </a:endParaRPr>
          </a:p>
          <a:p>
            <a:pPr indent="-342900" lvl="0" marL="444500" rtl="0" algn="l">
              <a:lnSpc>
                <a:spcPct val="105000"/>
              </a:lnSpc>
              <a:spcBef>
                <a:spcPts val="0"/>
              </a:spcBef>
              <a:spcAft>
                <a:spcPts val="0"/>
              </a:spcAft>
              <a:buClr>
                <a:schemeClr val="dk1"/>
              </a:buClr>
              <a:buSzPct val="108107"/>
              <a:buFont typeface="Arial"/>
              <a:buChar char="•"/>
            </a:pPr>
            <a:r>
              <a:rPr lang="en" sz="2000">
                <a:solidFill>
                  <a:schemeClr val="dk1"/>
                </a:solidFill>
                <a:latin typeface="Times New Roman"/>
                <a:ea typeface="Times New Roman"/>
                <a:cs typeface="Times New Roman"/>
                <a:sym typeface="Times New Roman"/>
              </a:rPr>
              <a:t>We are filling out the missing data using the median and mode values</a:t>
            </a:r>
            <a:endParaRPr sz="2000">
              <a:solidFill>
                <a:schemeClr val="dk1"/>
              </a:solidFill>
              <a:latin typeface="Times New Roman"/>
              <a:ea typeface="Times New Roman"/>
              <a:cs typeface="Times New Roman"/>
              <a:sym typeface="Times New Roman"/>
            </a:endParaRPr>
          </a:p>
          <a:p>
            <a:pPr indent="-342900" lvl="0" marL="800100" rtl="0" algn="l">
              <a:lnSpc>
                <a:spcPct val="105000"/>
              </a:lnSpc>
              <a:spcBef>
                <a:spcPts val="1200"/>
              </a:spcBef>
              <a:spcAft>
                <a:spcPts val="0"/>
              </a:spcAft>
              <a:buClr>
                <a:schemeClr val="dk1"/>
              </a:buClr>
              <a:buSzPct val="70270"/>
              <a:buFont typeface="Arial"/>
              <a:buChar char="•"/>
            </a:pPr>
            <a:r>
              <a:rPr lang="en" sz="2000">
                <a:solidFill>
                  <a:schemeClr val="accent6"/>
                </a:solidFill>
                <a:latin typeface="Times New Roman"/>
                <a:ea typeface="Times New Roman"/>
                <a:cs typeface="Times New Roman"/>
                <a:sym typeface="Times New Roman"/>
              </a:rPr>
              <a:t>for x in df_num:</a:t>
            </a:r>
            <a:endParaRPr sz="2000">
              <a:solidFill>
                <a:schemeClr val="accent6"/>
              </a:solidFill>
              <a:latin typeface="Times New Roman"/>
              <a:ea typeface="Times New Roman"/>
              <a:cs typeface="Times New Roman"/>
              <a:sym typeface="Times New Roman"/>
            </a:endParaRPr>
          </a:p>
          <a:p>
            <a:pPr indent="0" lvl="0" marL="457200" rtl="0" algn="l">
              <a:lnSpc>
                <a:spcPct val="105000"/>
              </a:lnSpc>
              <a:spcBef>
                <a:spcPts val="1200"/>
              </a:spcBef>
              <a:spcAft>
                <a:spcPts val="0"/>
              </a:spcAft>
              <a:buClr>
                <a:schemeClr val="dk1"/>
              </a:buClr>
              <a:buSzPct val="70270"/>
              <a:buNone/>
            </a:pPr>
            <a:r>
              <a:rPr lang="en" sz="2000">
                <a:solidFill>
                  <a:schemeClr val="accent6"/>
                </a:solidFill>
                <a:latin typeface="Times New Roman"/>
                <a:ea typeface="Times New Roman"/>
                <a:cs typeface="Times New Roman"/>
                <a:sym typeface="Times New Roman"/>
              </a:rPr>
              <a:t>      df_num[x] = df_num[x].fillna(df_num[x].median())</a:t>
            </a:r>
            <a:endParaRPr sz="2000">
              <a:solidFill>
                <a:schemeClr val="accent6"/>
              </a:solidFill>
              <a:latin typeface="Times New Roman"/>
              <a:ea typeface="Times New Roman"/>
              <a:cs typeface="Times New Roman"/>
              <a:sym typeface="Times New Roman"/>
            </a:endParaRPr>
          </a:p>
          <a:p>
            <a:pPr indent="-342900" lvl="0" marL="800100" rtl="0" algn="l">
              <a:lnSpc>
                <a:spcPct val="105000"/>
              </a:lnSpc>
              <a:spcBef>
                <a:spcPts val="1200"/>
              </a:spcBef>
              <a:spcAft>
                <a:spcPts val="0"/>
              </a:spcAft>
              <a:buClr>
                <a:schemeClr val="dk1"/>
              </a:buClr>
              <a:buSzPct val="70270"/>
              <a:buFont typeface="Arial"/>
              <a:buChar char="•"/>
            </a:pPr>
            <a:r>
              <a:rPr lang="en" sz="2000">
                <a:solidFill>
                  <a:schemeClr val="accent6"/>
                </a:solidFill>
                <a:latin typeface="Times New Roman"/>
                <a:ea typeface="Times New Roman"/>
                <a:cs typeface="Times New Roman"/>
                <a:sym typeface="Times New Roman"/>
              </a:rPr>
              <a:t>for x in df_cat:</a:t>
            </a:r>
            <a:endParaRPr sz="2000">
              <a:solidFill>
                <a:schemeClr val="accent6"/>
              </a:solidFill>
              <a:latin typeface="Times New Roman"/>
              <a:ea typeface="Times New Roman"/>
              <a:cs typeface="Times New Roman"/>
              <a:sym typeface="Times New Roman"/>
            </a:endParaRPr>
          </a:p>
          <a:p>
            <a:pPr indent="0" lvl="0" marL="457200" rtl="0" algn="l">
              <a:lnSpc>
                <a:spcPct val="105000"/>
              </a:lnSpc>
              <a:spcBef>
                <a:spcPts val="1200"/>
              </a:spcBef>
              <a:spcAft>
                <a:spcPts val="1200"/>
              </a:spcAft>
              <a:buClr>
                <a:schemeClr val="dk1"/>
              </a:buClr>
              <a:buSzPct val="70270"/>
              <a:buNone/>
            </a:pPr>
            <a:r>
              <a:rPr lang="en" sz="2000">
                <a:solidFill>
                  <a:schemeClr val="accent6"/>
                </a:solidFill>
                <a:latin typeface="Times New Roman"/>
                <a:ea typeface="Times New Roman"/>
                <a:cs typeface="Times New Roman"/>
                <a:sym typeface="Times New Roman"/>
              </a:rPr>
              <a:t>      df_cat[x] = df_cat[x].fillna(df_cat[x].mode()[0])</a:t>
            </a:r>
            <a:endParaRPr sz="2000">
              <a:solidFill>
                <a:schemeClr val="accent6"/>
              </a:solidFill>
              <a:latin typeface="Times New Roman"/>
              <a:ea typeface="Times New Roman"/>
              <a:cs typeface="Times New Roman"/>
              <a:sym typeface="Times New Roman"/>
            </a:endParaRPr>
          </a:p>
        </p:txBody>
      </p:sp>
      <p:sp>
        <p:nvSpPr>
          <p:cNvPr id="253" name="Google Shape;25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54" name="Google Shape;254;p10"/>
          <p:cNvPicPr preferRelativeResize="0"/>
          <p:nvPr/>
        </p:nvPicPr>
        <p:blipFill rotWithShape="1">
          <a:blip r:embed="rId4">
            <a:alphaModFix/>
          </a:blip>
          <a:srcRect b="0" l="18592" r="22570" t="0"/>
          <a:stretch/>
        </p:blipFill>
        <p:spPr>
          <a:xfrm>
            <a:off x="1" y="4022073"/>
            <a:ext cx="1121100" cy="1121400"/>
          </a:xfrm>
          <a:prstGeom prst="roundRect">
            <a:avLst>
              <a:gd fmla="val 16667" name="adj"/>
            </a:avLst>
          </a:prstGeom>
          <a:noFill/>
          <a:ln>
            <a:noFill/>
          </a:ln>
        </p:spPr>
      </p:pic>
      <p:pic>
        <p:nvPicPr>
          <p:cNvPr id="255" name="Google Shape;255;p10"/>
          <p:cNvPicPr preferRelativeResize="0"/>
          <p:nvPr/>
        </p:nvPicPr>
        <p:blipFill rotWithShape="1">
          <a:blip r:embed="rId5">
            <a:alphaModFix/>
          </a:blip>
          <a:srcRect b="0" l="0" r="0" t="0"/>
          <a:stretch/>
        </p:blipFill>
        <p:spPr>
          <a:xfrm>
            <a:off x="6557200" y="82325"/>
            <a:ext cx="2427400" cy="2214182"/>
          </a:xfrm>
          <a:prstGeom prst="rect">
            <a:avLst/>
          </a:prstGeom>
          <a:noFill/>
          <a:ln>
            <a:noFill/>
          </a:ln>
        </p:spPr>
      </p:pic>
      <p:pic>
        <p:nvPicPr>
          <p:cNvPr id="256" name="Google Shape;256;p10"/>
          <p:cNvPicPr preferRelativeResize="0"/>
          <p:nvPr/>
        </p:nvPicPr>
        <p:blipFill rotWithShape="1">
          <a:blip r:embed="rId6">
            <a:alphaModFix/>
          </a:blip>
          <a:srcRect b="0" l="0" r="0" t="0"/>
          <a:stretch/>
        </p:blipFill>
        <p:spPr>
          <a:xfrm>
            <a:off x="6767425" y="2511957"/>
            <a:ext cx="2165805" cy="20619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260" name="Shape 260"/>
        <p:cNvGrpSpPr/>
        <p:nvPr/>
      </p:nvGrpSpPr>
      <p:grpSpPr>
        <a:xfrm>
          <a:off x="0" y="0"/>
          <a:ext cx="0" cy="0"/>
          <a:chOff x="0" y="0"/>
          <a:chExt cx="0" cy="0"/>
        </a:xfrm>
      </p:grpSpPr>
      <p:sp>
        <p:nvSpPr>
          <p:cNvPr id="261" name="Google Shape;261;p11"/>
          <p:cNvSpPr txBox="1"/>
          <p:nvPr>
            <p:ph type="title"/>
          </p:nvPr>
        </p:nvSpPr>
        <p:spPr>
          <a:xfrm>
            <a:off x="1052550" y="938000"/>
            <a:ext cx="4717800" cy="496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5714"/>
              <a:buNone/>
            </a:pPr>
            <a:r>
              <a:rPr b="1" lang="en" sz="2800">
                <a:solidFill>
                  <a:schemeClr val="dk1"/>
                </a:solidFill>
                <a:latin typeface="Times New Roman"/>
                <a:ea typeface="Times New Roman"/>
                <a:cs typeface="Times New Roman"/>
                <a:sym typeface="Times New Roman"/>
              </a:rPr>
              <a:t>Pearson Correlation Coefficient</a:t>
            </a:r>
            <a:endParaRPr b="1" sz="2800">
              <a:solidFill>
                <a:schemeClr val="dk1"/>
              </a:solidFill>
              <a:latin typeface="Times New Roman"/>
              <a:ea typeface="Times New Roman"/>
              <a:cs typeface="Times New Roman"/>
              <a:sym typeface="Times New Roman"/>
            </a:endParaRPr>
          </a:p>
        </p:txBody>
      </p:sp>
      <p:sp>
        <p:nvSpPr>
          <p:cNvPr id="262" name="Google Shape;262;p11"/>
          <p:cNvSpPr txBox="1"/>
          <p:nvPr>
            <p:ph idx="1" type="body"/>
          </p:nvPr>
        </p:nvSpPr>
        <p:spPr>
          <a:xfrm>
            <a:off x="412100" y="1434675"/>
            <a:ext cx="8031900" cy="3356700"/>
          </a:xfrm>
          <a:prstGeom prst="rect">
            <a:avLst/>
          </a:prstGeom>
          <a:noFill/>
          <a:ln>
            <a:noFill/>
          </a:ln>
        </p:spPr>
        <p:txBody>
          <a:bodyPr anchorCtr="0" anchor="t" bIns="91425" lIns="91425" spcFirstLastPara="1" rIns="91425" wrap="square" tIns="91425">
            <a:normAutofit/>
          </a:bodyPr>
          <a:lstStyle/>
          <a:p>
            <a:pPr indent="-365897" lvl="0" marL="457200" rtl="0" algn="l">
              <a:lnSpc>
                <a:spcPct val="105000"/>
              </a:lnSpc>
              <a:spcBef>
                <a:spcPts val="0"/>
              </a:spcBef>
              <a:spcAft>
                <a:spcPts val="0"/>
              </a:spcAft>
              <a:buClr>
                <a:schemeClr val="dk1"/>
              </a:buClr>
              <a:buSzPts val="2162"/>
              <a:buFont typeface="Arial"/>
              <a:buChar char="•"/>
            </a:pPr>
            <a:r>
              <a:rPr lang="en" sz="2000">
                <a:solidFill>
                  <a:schemeClr val="dk1"/>
                </a:solidFill>
                <a:latin typeface="Times New Roman"/>
                <a:ea typeface="Times New Roman"/>
                <a:cs typeface="Times New Roman"/>
                <a:sym typeface="Times New Roman"/>
              </a:rPr>
              <a:t>Pearson Correlation Coefficient is the test statistics that measures the statistical relationship, or association, between 2 continuous variables</a:t>
            </a:r>
            <a:endParaRPr sz="2000">
              <a:solidFill>
                <a:schemeClr val="dk1"/>
              </a:solidFill>
              <a:latin typeface="Times New Roman"/>
              <a:ea typeface="Times New Roman"/>
              <a:cs typeface="Times New Roman"/>
              <a:sym typeface="Times New Roman"/>
            </a:endParaRPr>
          </a:p>
          <a:p>
            <a:pPr indent="-365897" lvl="0" marL="457200" rtl="0" algn="l">
              <a:lnSpc>
                <a:spcPct val="105000"/>
              </a:lnSpc>
              <a:spcBef>
                <a:spcPts val="600"/>
              </a:spcBef>
              <a:spcAft>
                <a:spcPts val="0"/>
              </a:spcAft>
              <a:buClr>
                <a:schemeClr val="dk1"/>
              </a:buClr>
              <a:buSzPts val="2162"/>
              <a:buFont typeface="Arial"/>
              <a:buChar char="•"/>
            </a:pPr>
            <a:r>
              <a:rPr lang="en" sz="2000">
                <a:solidFill>
                  <a:schemeClr val="dk1"/>
                </a:solidFill>
                <a:latin typeface="Times New Roman"/>
                <a:ea typeface="Times New Roman"/>
                <a:cs typeface="Times New Roman"/>
                <a:sym typeface="Times New Roman"/>
              </a:rPr>
              <a:t>Best method of measuring the association between variables of interest because it is based on method of covariance</a:t>
            </a:r>
            <a:endParaRPr sz="2000">
              <a:solidFill>
                <a:schemeClr val="dk1"/>
              </a:solidFill>
              <a:latin typeface="Times New Roman"/>
              <a:ea typeface="Times New Roman"/>
              <a:cs typeface="Times New Roman"/>
              <a:sym typeface="Times New Roman"/>
            </a:endParaRPr>
          </a:p>
          <a:p>
            <a:pPr indent="-365897" lvl="0" marL="457200" rtl="0" algn="l">
              <a:lnSpc>
                <a:spcPct val="105000"/>
              </a:lnSpc>
              <a:spcBef>
                <a:spcPts val="600"/>
              </a:spcBef>
              <a:spcAft>
                <a:spcPts val="0"/>
              </a:spcAft>
              <a:buClr>
                <a:schemeClr val="dk1"/>
              </a:buClr>
              <a:buSzPts val="2162"/>
              <a:buFont typeface="Arial"/>
              <a:buChar char="•"/>
            </a:pPr>
            <a:r>
              <a:rPr lang="en" sz="2000">
                <a:solidFill>
                  <a:schemeClr val="dk1"/>
                </a:solidFill>
                <a:latin typeface="Times New Roman"/>
                <a:ea typeface="Times New Roman"/>
                <a:cs typeface="Times New Roman"/>
                <a:sym typeface="Times New Roman"/>
              </a:rPr>
              <a:t>It gives information about the magnitude of the association, or correlation, as well as the direction of the relationship</a:t>
            </a:r>
            <a:endParaRPr sz="2000">
              <a:solidFill>
                <a:schemeClr val="dk1"/>
              </a:solidFill>
              <a:latin typeface="Times New Roman"/>
              <a:ea typeface="Times New Roman"/>
              <a:cs typeface="Times New Roman"/>
              <a:sym typeface="Times New Roman"/>
            </a:endParaRPr>
          </a:p>
          <a:p>
            <a:pPr indent="-365897" lvl="0" marL="457200" rtl="0" algn="l">
              <a:lnSpc>
                <a:spcPct val="105000"/>
              </a:lnSpc>
              <a:spcBef>
                <a:spcPts val="600"/>
              </a:spcBef>
              <a:spcAft>
                <a:spcPts val="600"/>
              </a:spcAft>
              <a:buClr>
                <a:schemeClr val="dk1"/>
              </a:buClr>
              <a:buSzPts val="2162"/>
              <a:buFont typeface="Arial"/>
              <a:buChar char="•"/>
            </a:pPr>
            <a:r>
              <a:rPr lang="en" sz="2000">
                <a:solidFill>
                  <a:schemeClr val="dk1"/>
                </a:solidFill>
                <a:latin typeface="Times New Roman"/>
                <a:ea typeface="Times New Roman"/>
                <a:cs typeface="Times New Roman"/>
                <a:sym typeface="Times New Roman"/>
              </a:rPr>
              <a:t>Using Pearson Correlation Coefficient we have narrowed down the features that influence zestimate</a:t>
            </a:r>
            <a:endParaRPr sz="2000">
              <a:solidFill>
                <a:schemeClr val="dk1"/>
              </a:solidFill>
              <a:latin typeface="Times New Roman"/>
              <a:ea typeface="Times New Roman"/>
              <a:cs typeface="Times New Roman"/>
              <a:sym typeface="Times New Roman"/>
            </a:endParaRPr>
          </a:p>
        </p:txBody>
      </p:sp>
      <p:sp>
        <p:nvSpPr>
          <p:cNvPr id="263" name="Google Shape;263;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64" name="Google Shape;264;p11"/>
          <p:cNvPicPr preferRelativeResize="0"/>
          <p:nvPr/>
        </p:nvPicPr>
        <p:blipFill rotWithShape="1">
          <a:blip r:embed="rId4">
            <a:alphaModFix/>
          </a:blip>
          <a:srcRect b="0" l="0" r="0" t="0"/>
          <a:stretch/>
        </p:blipFill>
        <p:spPr>
          <a:xfrm>
            <a:off x="5637250" y="0"/>
            <a:ext cx="3506751" cy="1445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268" name="Shape 268"/>
        <p:cNvGrpSpPr/>
        <p:nvPr/>
      </p:nvGrpSpPr>
      <p:grpSpPr>
        <a:xfrm>
          <a:off x="0" y="0"/>
          <a:ext cx="0" cy="0"/>
          <a:chOff x="0" y="0"/>
          <a:chExt cx="0" cy="0"/>
        </a:xfrm>
      </p:grpSpPr>
      <p:sp>
        <p:nvSpPr>
          <p:cNvPr id="269" name="Google Shape;269;p12"/>
          <p:cNvSpPr txBox="1"/>
          <p:nvPr>
            <p:ph type="title"/>
          </p:nvPr>
        </p:nvSpPr>
        <p:spPr>
          <a:xfrm>
            <a:off x="1052550" y="397265"/>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sz="2800">
                <a:solidFill>
                  <a:schemeClr val="dk1"/>
                </a:solidFill>
                <a:latin typeface="Times New Roman"/>
                <a:ea typeface="Times New Roman"/>
                <a:cs typeface="Times New Roman"/>
                <a:sym typeface="Times New Roman"/>
              </a:rPr>
              <a:t>Multicollinearity Removal</a:t>
            </a:r>
            <a:endParaRPr b="1" sz="2800">
              <a:solidFill>
                <a:schemeClr val="dk1"/>
              </a:solidFill>
              <a:latin typeface="Times New Roman"/>
              <a:ea typeface="Times New Roman"/>
              <a:cs typeface="Times New Roman"/>
              <a:sym typeface="Times New Roman"/>
            </a:endParaRPr>
          </a:p>
        </p:txBody>
      </p:sp>
      <p:sp>
        <p:nvSpPr>
          <p:cNvPr id="270" name="Google Shape;270;p12"/>
          <p:cNvSpPr txBox="1"/>
          <p:nvPr>
            <p:ph idx="1" type="body"/>
          </p:nvPr>
        </p:nvSpPr>
        <p:spPr>
          <a:xfrm>
            <a:off x="519308" y="915958"/>
            <a:ext cx="8227500" cy="3977400"/>
          </a:xfrm>
          <a:prstGeom prst="rect">
            <a:avLst/>
          </a:prstGeom>
          <a:noFill/>
          <a:ln>
            <a:noFill/>
          </a:ln>
        </p:spPr>
        <p:txBody>
          <a:bodyPr anchorCtr="0" anchor="t" bIns="91425" lIns="91425" spcFirstLastPara="1" rIns="91425" wrap="square" tIns="91425">
            <a:noAutofit/>
          </a:bodyPr>
          <a:lstStyle/>
          <a:p>
            <a:pPr indent="-336550" lvl="0" marL="457200" rtl="0" algn="l">
              <a:lnSpc>
                <a:spcPct val="105000"/>
              </a:lnSpc>
              <a:spcBef>
                <a:spcPts val="0"/>
              </a:spcBef>
              <a:spcAft>
                <a:spcPts val="0"/>
              </a:spcAft>
              <a:buClr>
                <a:schemeClr val="dk1"/>
              </a:buClr>
              <a:buSzPts val="1700"/>
              <a:buFont typeface="Arial"/>
              <a:buChar char="•"/>
            </a:pPr>
            <a:r>
              <a:rPr lang="en" sz="1800">
                <a:solidFill>
                  <a:schemeClr val="dk1"/>
                </a:solidFill>
                <a:latin typeface="Times New Roman"/>
                <a:ea typeface="Times New Roman"/>
                <a:cs typeface="Times New Roman"/>
                <a:sym typeface="Times New Roman"/>
              </a:rPr>
              <a:t>Multicollinearity occurs when independent variables in a regression model are related to each other; </a:t>
            </a:r>
            <a:r>
              <a:rPr lang="en" sz="1800">
                <a:solidFill>
                  <a:schemeClr val="accent6"/>
                </a:solidFill>
                <a:latin typeface="Times New Roman"/>
                <a:ea typeface="Times New Roman"/>
                <a:cs typeface="Times New Roman"/>
                <a:sym typeface="Times New Roman"/>
              </a:rPr>
              <a:t>no relation should exist between any independent or predictor variables.</a:t>
            </a:r>
            <a:endParaRPr sz="1800">
              <a:solidFill>
                <a:schemeClr val="accent6"/>
              </a:solidFill>
              <a:latin typeface="Times New Roman"/>
              <a:ea typeface="Times New Roman"/>
              <a:cs typeface="Times New Roman"/>
              <a:sym typeface="Times New Roman"/>
            </a:endParaRPr>
          </a:p>
          <a:p>
            <a:pPr indent="-336550" lvl="0" marL="457200" rtl="0" algn="l">
              <a:lnSpc>
                <a:spcPct val="105000"/>
              </a:lnSpc>
              <a:spcBef>
                <a:spcPts val="600"/>
              </a:spcBef>
              <a:spcAft>
                <a:spcPts val="0"/>
              </a:spcAft>
              <a:buClr>
                <a:schemeClr val="dk1"/>
              </a:buClr>
              <a:buSzPts val="1700"/>
              <a:buFont typeface="Arial"/>
              <a:buChar char="•"/>
            </a:pPr>
            <a:r>
              <a:rPr lang="en" sz="1800">
                <a:solidFill>
                  <a:schemeClr val="dk1"/>
                </a:solidFill>
                <a:latin typeface="Times New Roman"/>
                <a:ea typeface="Times New Roman"/>
                <a:cs typeface="Times New Roman"/>
                <a:sym typeface="Times New Roman"/>
              </a:rPr>
              <a:t>Multicollinearity can cause problems:</a:t>
            </a:r>
            <a:endParaRPr sz="1800">
              <a:solidFill>
                <a:schemeClr val="dk1"/>
              </a:solidFill>
              <a:latin typeface="Times New Roman"/>
              <a:ea typeface="Times New Roman"/>
              <a:cs typeface="Times New Roman"/>
              <a:sym typeface="Times New Roman"/>
            </a:endParaRPr>
          </a:p>
          <a:p>
            <a:pPr indent="-336550" lvl="1" marL="914400" rtl="0" algn="l">
              <a:lnSpc>
                <a:spcPct val="105000"/>
              </a:lnSpc>
              <a:spcBef>
                <a:spcPts val="600"/>
              </a:spcBef>
              <a:spcAft>
                <a:spcPts val="0"/>
              </a:spcAft>
              <a:buClr>
                <a:schemeClr val="dk1"/>
              </a:buClr>
              <a:buSzPts val="1700"/>
              <a:buFont typeface="Arial"/>
              <a:buChar char="•"/>
            </a:pPr>
            <a:r>
              <a:rPr lang="en" sz="1800">
                <a:solidFill>
                  <a:schemeClr val="dk1"/>
                </a:solidFill>
                <a:latin typeface="Times New Roman"/>
                <a:ea typeface="Times New Roman"/>
                <a:cs typeface="Times New Roman"/>
                <a:sym typeface="Times New Roman"/>
              </a:rPr>
              <a:t>Coefficient estimates to swing wildly based on which other independent variables in the model; coefficients become very sensitive to small changes</a:t>
            </a:r>
            <a:endParaRPr sz="1800">
              <a:solidFill>
                <a:schemeClr val="dk1"/>
              </a:solidFill>
              <a:latin typeface="Times New Roman"/>
              <a:ea typeface="Times New Roman"/>
              <a:cs typeface="Times New Roman"/>
              <a:sym typeface="Times New Roman"/>
            </a:endParaRPr>
          </a:p>
          <a:p>
            <a:pPr indent="-336550" lvl="1" marL="914400" rtl="0" algn="l">
              <a:lnSpc>
                <a:spcPct val="105000"/>
              </a:lnSpc>
              <a:spcBef>
                <a:spcPts val="600"/>
              </a:spcBef>
              <a:spcAft>
                <a:spcPts val="0"/>
              </a:spcAft>
              <a:buClr>
                <a:schemeClr val="dk1"/>
              </a:buClr>
              <a:buSzPts val="1700"/>
              <a:buFont typeface="Arial"/>
              <a:buChar char="•"/>
            </a:pPr>
            <a:r>
              <a:rPr lang="en" sz="1800">
                <a:solidFill>
                  <a:schemeClr val="dk1"/>
                </a:solidFill>
                <a:latin typeface="Times New Roman"/>
                <a:ea typeface="Times New Roman"/>
                <a:cs typeface="Times New Roman"/>
                <a:sym typeface="Times New Roman"/>
              </a:rPr>
              <a:t>Reduces the precision of estimated coefficients; which weakens the statistical power of regression model</a:t>
            </a:r>
            <a:endParaRPr sz="1800">
              <a:solidFill>
                <a:schemeClr val="dk1"/>
              </a:solidFill>
              <a:latin typeface="Times New Roman"/>
              <a:ea typeface="Times New Roman"/>
              <a:cs typeface="Times New Roman"/>
              <a:sym typeface="Times New Roman"/>
            </a:endParaRPr>
          </a:p>
          <a:p>
            <a:pPr indent="-336550" lvl="1" marL="914400" rtl="0" algn="l">
              <a:lnSpc>
                <a:spcPct val="105000"/>
              </a:lnSpc>
              <a:spcBef>
                <a:spcPts val="600"/>
              </a:spcBef>
              <a:spcAft>
                <a:spcPts val="0"/>
              </a:spcAft>
              <a:buClr>
                <a:schemeClr val="dk1"/>
              </a:buClr>
              <a:buSzPts val="1700"/>
              <a:buFont typeface="Arial"/>
              <a:buChar char="•"/>
            </a:pPr>
            <a:r>
              <a:rPr lang="en" sz="1800">
                <a:solidFill>
                  <a:schemeClr val="dk1"/>
                </a:solidFill>
                <a:latin typeface="Times New Roman"/>
                <a:ea typeface="Times New Roman"/>
                <a:cs typeface="Times New Roman"/>
                <a:sym typeface="Times New Roman"/>
              </a:rPr>
              <a:t>E.g.: If we include 2 features bedroom and bathroom which are strongly correlated, we need to remove 1 and keep only 1 in final result set</a:t>
            </a:r>
            <a:endParaRPr sz="1800">
              <a:solidFill>
                <a:schemeClr val="dk1"/>
              </a:solidFill>
              <a:latin typeface="Times New Roman"/>
              <a:ea typeface="Times New Roman"/>
              <a:cs typeface="Times New Roman"/>
              <a:sym typeface="Times New Roman"/>
            </a:endParaRPr>
          </a:p>
          <a:p>
            <a:pPr indent="-336550" lvl="0" marL="457200" rtl="0" algn="l">
              <a:lnSpc>
                <a:spcPct val="105000"/>
              </a:lnSpc>
              <a:spcBef>
                <a:spcPts val="600"/>
              </a:spcBef>
              <a:spcAft>
                <a:spcPts val="600"/>
              </a:spcAft>
              <a:buClr>
                <a:schemeClr val="dk1"/>
              </a:buClr>
              <a:buSzPts val="1700"/>
              <a:buFont typeface="Arial"/>
              <a:buChar char="•"/>
            </a:pPr>
            <a:r>
              <a:rPr lang="en" sz="1800">
                <a:solidFill>
                  <a:schemeClr val="dk1"/>
                </a:solidFill>
                <a:latin typeface="Times New Roman"/>
                <a:ea typeface="Times New Roman"/>
                <a:cs typeface="Times New Roman"/>
                <a:sym typeface="Times New Roman"/>
              </a:rPr>
              <a:t>We use </a:t>
            </a:r>
            <a:r>
              <a:rPr lang="en" sz="1800">
                <a:solidFill>
                  <a:schemeClr val="accent6"/>
                </a:solidFill>
                <a:latin typeface="Times New Roman"/>
                <a:ea typeface="Times New Roman"/>
                <a:cs typeface="Times New Roman"/>
                <a:sym typeface="Times New Roman"/>
              </a:rPr>
              <a:t>VIF (Variance Inflation Factor) iteratively </a:t>
            </a:r>
            <a:r>
              <a:rPr lang="en" sz="1800">
                <a:solidFill>
                  <a:schemeClr val="dk1"/>
                </a:solidFill>
                <a:latin typeface="Times New Roman"/>
                <a:ea typeface="Times New Roman"/>
                <a:cs typeface="Times New Roman"/>
                <a:sym typeface="Times New Roman"/>
              </a:rPr>
              <a:t>to assess VIF for every independent variable and choose columns that have </a:t>
            </a:r>
            <a:r>
              <a:rPr lang="en" sz="1800">
                <a:solidFill>
                  <a:schemeClr val="accent6"/>
                </a:solidFill>
                <a:latin typeface="Times New Roman"/>
                <a:ea typeface="Times New Roman"/>
                <a:cs typeface="Times New Roman"/>
                <a:sym typeface="Times New Roman"/>
              </a:rPr>
              <a:t>VIF &lt;= 12.5</a:t>
            </a:r>
            <a:endParaRPr sz="1800">
              <a:solidFill>
                <a:schemeClr val="accent6"/>
              </a:solidFill>
              <a:latin typeface="Times New Roman"/>
              <a:ea typeface="Times New Roman"/>
              <a:cs typeface="Times New Roman"/>
              <a:sym typeface="Times New Roman"/>
            </a:endParaRPr>
          </a:p>
        </p:txBody>
      </p:sp>
      <p:sp>
        <p:nvSpPr>
          <p:cNvPr id="271" name="Google Shape;27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185"/>
          </a:blip>
          <a:stretch>
            <a:fillRect/>
          </a:stretch>
        </a:blipFill>
      </p:bgPr>
    </p:bg>
    <p:spTree>
      <p:nvGrpSpPr>
        <p:cNvPr id="275" name="Shape 275"/>
        <p:cNvGrpSpPr/>
        <p:nvPr/>
      </p:nvGrpSpPr>
      <p:grpSpPr>
        <a:xfrm>
          <a:off x="0" y="0"/>
          <a:ext cx="0" cy="0"/>
          <a:chOff x="0" y="0"/>
          <a:chExt cx="0" cy="0"/>
        </a:xfrm>
      </p:grpSpPr>
      <p:sp>
        <p:nvSpPr>
          <p:cNvPr id="276" name="Google Shape;276;p13"/>
          <p:cNvSpPr txBox="1"/>
          <p:nvPr>
            <p:ph idx="1" type="body"/>
          </p:nvPr>
        </p:nvSpPr>
        <p:spPr>
          <a:xfrm>
            <a:off x="0" y="1567550"/>
            <a:ext cx="9144000" cy="29112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sp>
        <p:nvSpPr>
          <p:cNvPr id="277" name="Google Shape;27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78" name="Google Shape;278;p13"/>
          <p:cNvPicPr preferRelativeResize="0"/>
          <p:nvPr/>
        </p:nvPicPr>
        <p:blipFill rotWithShape="1">
          <a:blip r:embed="rId4">
            <a:alphaModFix/>
          </a:blip>
          <a:srcRect b="0" l="0" r="0" t="0"/>
          <a:stretch/>
        </p:blipFill>
        <p:spPr>
          <a:xfrm>
            <a:off x="0" y="2144300"/>
            <a:ext cx="9144000" cy="1543050"/>
          </a:xfrm>
          <a:prstGeom prst="rect">
            <a:avLst/>
          </a:prstGeom>
          <a:noFill/>
          <a:ln>
            <a:noFill/>
          </a:ln>
        </p:spPr>
      </p:pic>
      <p:sp>
        <p:nvSpPr>
          <p:cNvPr id="279" name="Google Shape;279;p13"/>
          <p:cNvSpPr/>
          <p:nvPr/>
        </p:nvSpPr>
        <p:spPr>
          <a:xfrm>
            <a:off x="1283400" y="596925"/>
            <a:ext cx="3999375" cy="656625"/>
          </a:xfrm>
          <a:prstGeom prst="flowChartOnlineStora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3"/>
          <p:cNvSpPr txBox="1"/>
          <p:nvPr/>
        </p:nvSpPr>
        <p:spPr>
          <a:xfrm>
            <a:off x="1522150" y="596925"/>
            <a:ext cx="3711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800" u="none" cap="none" strike="noStrike">
                <a:solidFill>
                  <a:schemeClr val="dk1"/>
                </a:solidFill>
                <a:latin typeface="Times New Roman"/>
                <a:ea typeface="Times New Roman"/>
                <a:cs typeface="Times New Roman"/>
                <a:sym typeface="Times New Roman"/>
              </a:rPr>
              <a:t>Data Visualization</a:t>
            </a:r>
            <a:endParaRPr b="1" i="0" sz="2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190"/>
          </a:blip>
          <a:stretch>
            <a:fillRect/>
          </a:stretch>
        </a:blipFill>
      </p:bgPr>
    </p:bg>
    <p:spTree>
      <p:nvGrpSpPr>
        <p:cNvPr id="284" name="Shape 284"/>
        <p:cNvGrpSpPr/>
        <p:nvPr/>
      </p:nvGrpSpPr>
      <p:grpSpPr>
        <a:xfrm>
          <a:off x="0" y="0"/>
          <a:ext cx="0" cy="0"/>
          <a:chOff x="0" y="0"/>
          <a:chExt cx="0" cy="0"/>
        </a:xfrm>
      </p:grpSpPr>
      <p:sp>
        <p:nvSpPr>
          <p:cNvPr id="285" name="Google Shape;285;p14"/>
          <p:cNvSpPr txBox="1"/>
          <p:nvPr>
            <p:ph type="title"/>
          </p:nvPr>
        </p:nvSpPr>
        <p:spPr>
          <a:xfrm>
            <a:off x="1052550" y="785950"/>
            <a:ext cx="4280100" cy="587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5714"/>
              <a:buNone/>
            </a:pPr>
            <a:r>
              <a:rPr b="1" lang="en" sz="2800">
                <a:solidFill>
                  <a:schemeClr val="dk1"/>
                </a:solidFill>
                <a:latin typeface="Times New Roman"/>
                <a:ea typeface="Times New Roman"/>
                <a:cs typeface="Times New Roman"/>
                <a:sym typeface="Times New Roman"/>
              </a:rPr>
              <a:t>Libraries, Packages &amp; Plots</a:t>
            </a:r>
            <a:endParaRPr/>
          </a:p>
        </p:txBody>
      </p:sp>
      <p:sp>
        <p:nvSpPr>
          <p:cNvPr id="286" name="Google Shape;286;p14"/>
          <p:cNvSpPr txBox="1"/>
          <p:nvPr>
            <p:ph idx="1" type="body"/>
          </p:nvPr>
        </p:nvSpPr>
        <p:spPr>
          <a:xfrm>
            <a:off x="239475" y="1567550"/>
            <a:ext cx="2145000" cy="1868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300"/>
              <a:buNone/>
            </a:pPr>
            <a:r>
              <a:rPr b="1" lang="en" sz="1600" u="sng">
                <a:solidFill>
                  <a:srgbClr val="9900FF"/>
                </a:solidFill>
                <a:latin typeface="Arial"/>
                <a:ea typeface="Arial"/>
                <a:cs typeface="Arial"/>
                <a:sym typeface="Arial"/>
              </a:rPr>
              <a:t>Packages Fetched: </a:t>
            </a:r>
            <a:r>
              <a:rPr b="1" lang="en" sz="1400" u="sng">
                <a:solidFill>
                  <a:srgbClr val="FF9201"/>
                </a:solidFill>
                <a:latin typeface="Arial"/>
                <a:ea typeface="Arial"/>
                <a:cs typeface="Arial"/>
                <a:sym typeface="Arial"/>
              </a:rPr>
              <a:t>                   </a:t>
            </a:r>
            <a:endParaRPr b="1" sz="1400" u="sng">
              <a:solidFill>
                <a:srgbClr val="FF9201"/>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 sz="1500" u="sng">
                <a:solidFill>
                  <a:srgbClr val="000000"/>
                </a:solidFill>
                <a:latin typeface="Arial"/>
                <a:ea typeface="Arial"/>
                <a:cs typeface="Arial"/>
                <a:sym typeface="Arial"/>
              </a:rPr>
              <a:t>Plotly</a:t>
            </a:r>
            <a:endParaRPr sz="1500" u="sng">
              <a:solidFill>
                <a:srgbClr val="000000"/>
              </a:solidFill>
              <a:latin typeface="Arial"/>
              <a:ea typeface="Arial"/>
              <a:cs typeface="Arial"/>
              <a:sym typeface="Arial"/>
            </a:endParaRPr>
          </a:p>
          <a:p>
            <a:pPr indent="0" lvl="0" marL="0" rtl="0" algn="l">
              <a:lnSpc>
                <a:spcPct val="115000"/>
              </a:lnSpc>
              <a:spcBef>
                <a:spcPts val="0"/>
              </a:spcBef>
              <a:spcAft>
                <a:spcPts val="0"/>
              </a:spcAft>
              <a:buSzPts val="1300"/>
              <a:buNone/>
            </a:pPr>
            <a:r>
              <a:rPr lang="en" sz="1500">
                <a:solidFill>
                  <a:srgbClr val="000000"/>
                </a:solidFill>
                <a:latin typeface="Arial"/>
                <a:ea typeface="Arial"/>
                <a:cs typeface="Arial"/>
                <a:sym typeface="Arial"/>
              </a:rPr>
              <a:t>         pip install plotly</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 sz="1500" u="sng">
                <a:solidFill>
                  <a:srgbClr val="000000"/>
                </a:solidFill>
                <a:latin typeface="Arial"/>
                <a:ea typeface="Arial"/>
                <a:cs typeface="Arial"/>
                <a:sym typeface="Arial"/>
              </a:rPr>
              <a:t>Folium</a:t>
            </a:r>
            <a:endParaRPr sz="1500" u="sng">
              <a:solidFill>
                <a:srgbClr val="000000"/>
              </a:solidFill>
              <a:latin typeface="Arial"/>
              <a:ea typeface="Arial"/>
              <a:cs typeface="Arial"/>
              <a:sym typeface="Arial"/>
            </a:endParaRPr>
          </a:p>
          <a:p>
            <a:pPr indent="0" lvl="0" marL="0" rtl="0" algn="l">
              <a:lnSpc>
                <a:spcPct val="115000"/>
              </a:lnSpc>
              <a:spcBef>
                <a:spcPts val="0"/>
              </a:spcBef>
              <a:spcAft>
                <a:spcPts val="0"/>
              </a:spcAft>
              <a:buSzPts val="1300"/>
              <a:buNone/>
            </a:pPr>
            <a:r>
              <a:rPr lang="en" sz="1500">
                <a:solidFill>
                  <a:srgbClr val="000000"/>
                </a:solidFill>
                <a:latin typeface="Arial"/>
                <a:ea typeface="Arial"/>
                <a:cs typeface="Arial"/>
                <a:sym typeface="Arial"/>
              </a:rPr>
              <a:t>         pip install folium </a:t>
            </a:r>
            <a:endParaRPr sz="1500">
              <a:solidFill>
                <a:srgbClr val="000000"/>
              </a:solidFill>
              <a:latin typeface="Arial"/>
              <a:ea typeface="Arial"/>
              <a:cs typeface="Arial"/>
              <a:sym typeface="Arial"/>
            </a:endParaRPr>
          </a:p>
          <a:p>
            <a:pPr indent="-228600" lvl="0" marL="457200" rtl="0" algn="l">
              <a:lnSpc>
                <a:spcPct val="115000"/>
              </a:lnSpc>
              <a:spcBef>
                <a:spcPts val="0"/>
              </a:spcBef>
              <a:spcAft>
                <a:spcPts val="0"/>
              </a:spcAft>
              <a:buSzPts val="1300"/>
              <a:buNone/>
            </a:pPr>
            <a:r>
              <a:rPr lang="en"/>
              <a:t> </a:t>
            </a:r>
            <a:endParaRPr/>
          </a:p>
        </p:txBody>
      </p:sp>
      <p:sp>
        <p:nvSpPr>
          <p:cNvPr id="287" name="Google Shape;28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88" name="Google Shape;288;p14"/>
          <p:cNvSpPr txBox="1"/>
          <p:nvPr>
            <p:ph idx="1" type="body"/>
          </p:nvPr>
        </p:nvSpPr>
        <p:spPr>
          <a:xfrm>
            <a:off x="2628225" y="1567550"/>
            <a:ext cx="2200800" cy="318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600" u="sng">
                <a:solidFill>
                  <a:srgbClr val="9900FF"/>
                </a:solidFill>
                <a:latin typeface="Arial"/>
                <a:ea typeface="Arial"/>
                <a:cs typeface="Arial"/>
                <a:sym typeface="Arial"/>
              </a:rPr>
              <a:t>Libraries Imported:</a:t>
            </a:r>
            <a:endParaRPr b="1" sz="1600" u="sng">
              <a:solidFill>
                <a:srgbClr val="FF9201"/>
              </a:solidFill>
              <a:latin typeface="Arial"/>
              <a:ea typeface="Arial"/>
              <a:cs typeface="Arial"/>
              <a:sym typeface="Arial"/>
            </a:endParaRPr>
          </a:p>
          <a:p>
            <a:pPr indent="-323850" lvl="0" marL="457200" rtl="0" algn="l">
              <a:lnSpc>
                <a:spcPct val="150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matplotlib.pyplot</a:t>
            </a:r>
            <a:endParaRPr sz="1500">
              <a:solidFill>
                <a:srgbClr val="000000"/>
              </a:solidFill>
              <a:latin typeface="Arial"/>
              <a:ea typeface="Arial"/>
              <a:cs typeface="Arial"/>
              <a:sym typeface="Arial"/>
            </a:endParaRPr>
          </a:p>
          <a:p>
            <a:pPr indent="-323850" lvl="0" marL="457200" rtl="0" algn="l">
              <a:lnSpc>
                <a:spcPct val="150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seaborn</a:t>
            </a:r>
            <a:endParaRPr sz="1500">
              <a:solidFill>
                <a:srgbClr val="000000"/>
              </a:solidFill>
              <a:latin typeface="Arial"/>
              <a:ea typeface="Arial"/>
              <a:cs typeface="Arial"/>
              <a:sym typeface="Arial"/>
            </a:endParaRPr>
          </a:p>
          <a:p>
            <a:pPr indent="-323850" lvl="0" marL="457200" rtl="0" algn="l">
              <a:lnSpc>
                <a:spcPct val="150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plotly.express</a:t>
            </a:r>
            <a:endParaRPr sz="1500">
              <a:solidFill>
                <a:srgbClr val="000000"/>
              </a:solidFill>
              <a:latin typeface="Arial"/>
              <a:ea typeface="Arial"/>
              <a:cs typeface="Arial"/>
              <a:sym typeface="Arial"/>
            </a:endParaRPr>
          </a:p>
          <a:p>
            <a:pPr indent="-323850" lvl="0" marL="457200" rtl="0" algn="l">
              <a:lnSpc>
                <a:spcPct val="150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plotly.graph_objs</a:t>
            </a:r>
            <a:endParaRPr sz="1500">
              <a:solidFill>
                <a:srgbClr val="000000"/>
              </a:solidFill>
              <a:latin typeface="Arial"/>
              <a:ea typeface="Arial"/>
              <a:cs typeface="Arial"/>
              <a:sym typeface="Arial"/>
            </a:endParaRPr>
          </a:p>
          <a:p>
            <a:pPr indent="-323850" lvl="0" marL="457200" rtl="0" algn="l">
              <a:lnSpc>
                <a:spcPct val="150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make_subplots</a:t>
            </a:r>
            <a:endParaRPr sz="1500">
              <a:solidFill>
                <a:srgbClr val="000000"/>
              </a:solidFill>
              <a:latin typeface="Arial"/>
              <a:ea typeface="Arial"/>
              <a:cs typeface="Arial"/>
              <a:sym typeface="Arial"/>
            </a:endParaRPr>
          </a:p>
          <a:p>
            <a:pPr indent="-323850" lvl="0" marL="457200" rtl="0" algn="l">
              <a:lnSpc>
                <a:spcPct val="150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folium</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b="1" sz="1400" u="sng">
              <a:solidFill>
                <a:srgbClr val="9900FF"/>
              </a:solidFill>
              <a:latin typeface="Arial"/>
              <a:ea typeface="Arial"/>
              <a:cs typeface="Arial"/>
              <a:sym typeface="Arial"/>
            </a:endParaRPr>
          </a:p>
          <a:p>
            <a:pPr indent="-228600" lvl="0" marL="457200" rtl="0" algn="l">
              <a:lnSpc>
                <a:spcPct val="115000"/>
              </a:lnSpc>
              <a:spcBef>
                <a:spcPts val="0"/>
              </a:spcBef>
              <a:spcAft>
                <a:spcPts val="0"/>
              </a:spcAft>
              <a:buSzPts val="1300"/>
              <a:buNone/>
            </a:pPr>
            <a:r>
              <a:rPr lang="en"/>
              <a:t> </a:t>
            </a:r>
            <a:endParaRPr/>
          </a:p>
        </p:txBody>
      </p:sp>
      <p:sp>
        <p:nvSpPr>
          <p:cNvPr id="289" name="Google Shape;289;p14"/>
          <p:cNvSpPr txBox="1"/>
          <p:nvPr>
            <p:ph idx="1" type="body"/>
          </p:nvPr>
        </p:nvSpPr>
        <p:spPr>
          <a:xfrm>
            <a:off x="5081025" y="1567550"/>
            <a:ext cx="3650400" cy="3482400"/>
          </a:xfrm>
          <a:prstGeom prst="rect">
            <a:avLst/>
          </a:prstGeom>
          <a:noFill/>
          <a:ln>
            <a:noFill/>
          </a:ln>
        </p:spPr>
        <p:txBody>
          <a:bodyPr anchorCtr="0" anchor="t" bIns="91425" lIns="91425" spcFirstLastPara="1" rIns="91425" wrap="square" tIns="91425">
            <a:normAutofit fontScale="47500" lnSpcReduction="10000"/>
          </a:bodyPr>
          <a:lstStyle/>
          <a:p>
            <a:pPr indent="0" lvl="0" marL="0" rtl="0" algn="l">
              <a:lnSpc>
                <a:spcPct val="115000"/>
              </a:lnSpc>
              <a:spcBef>
                <a:spcPts val="0"/>
              </a:spcBef>
              <a:spcAft>
                <a:spcPts val="0"/>
              </a:spcAft>
              <a:buSzPct val="77508"/>
              <a:buNone/>
            </a:pPr>
            <a:r>
              <a:rPr b="1" lang="en" sz="3531" u="sng">
                <a:solidFill>
                  <a:srgbClr val="9900FF"/>
                </a:solidFill>
                <a:latin typeface="Arial"/>
                <a:ea typeface="Arial"/>
                <a:cs typeface="Arial"/>
                <a:sym typeface="Arial"/>
              </a:rPr>
              <a:t>Functions Implemented:</a:t>
            </a:r>
            <a:endParaRPr b="1" sz="3531" u="sng">
              <a:solidFill>
                <a:srgbClr val="9900FF"/>
              </a:solidFill>
              <a:latin typeface="Arial"/>
              <a:ea typeface="Arial"/>
              <a:cs typeface="Arial"/>
              <a:sym typeface="Arial"/>
            </a:endParaRPr>
          </a:p>
          <a:p>
            <a:pPr indent="-325959" lvl="0" marL="457200" marR="0" rtl="0" algn="l">
              <a:lnSpc>
                <a:spcPct val="150000"/>
              </a:lnSpc>
              <a:spcBef>
                <a:spcPts val="0"/>
              </a:spcBef>
              <a:spcAft>
                <a:spcPts val="0"/>
              </a:spcAft>
              <a:buClr>
                <a:srgbClr val="000000"/>
              </a:buClr>
              <a:buSzPct val="99969"/>
              <a:buFont typeface="Arial"/>
              <a:buChar char="❏"/>
            </a:pPr>
            <a:r>
              <a:rPr lang="en" sz="3225">
                <a:solidFill>
                  <a:srgbClr val="000000"/>
                </a:solidFill>
                <a:latin typeface="Arial"/>
                <a:ea typeface="Arial"/>
                <a:cs typeface="Arial"/>
                <a:sym typeface="Arial"/>
              </a:rPr>
              <a:t>plotly.express.scatter()</a:t>
            </a:r>
            <a:endParaRPr sz="3225">
              <a:solidFill>
                <a:srgbClr val="000000"/>
              </a:solidFill>
              <a:latin typeface="Arial"/>
              <a:ea typeface="Arial"/>
              <a:cs typeface="Arial"/>
              <a:sym typeface="Arial"/>
            </a:endParaRPr>
          </a:p>
          <a:p>
            <a:pPr indent="-325959" lvl="0" marL="457200" marR="0" rtl="0" algn="l">
              <a:lnSpc>
                <a:spcPct val="150000"/>
              </a:lnSpc>
              <a:spcBef>
                <a:spcPts val="0"/>
              </a:spcBef>
              <a:spcAft>
                <a:spcPts val="0"/>
              </a:spcAft>
              <a:buClr>
                <a:srgbClr val="000000"/>
              </a:buClr>
              <a:buSzPct val="99969"/>
              <a:buFont typeface="Arial"/>
              <a:buChar char="❏"/>
            </a:pPr>
            <a:r>
              <a:rPr lang="en" sz="3225">
                <a:solidFill>
                  <a:srgbClr val="000000"/>
                </a:solidFill>
                <a:latin typeface="Arial"/>
                <a:ea typeface="Arial"/>
                <a:cs typeface="Arial"/>
                <a:sym typeface="Arial"/>
              </a:rPr>
              <a:t>matplotlib.axes.Axes.scatter()</a:t>
            </a:r>
            <a:endParaRPr sz="3225">
              <a:solidFill>
                <a:srgbClr val="000000"/>
              </a:solidFill>
              <a:latin typeface="Arial"/>
              <a:ea typeface="Arial"/>
              <a:cs typeface="Arial"/>
              <a:sym typeface="Arial"/>
            </a:endParaRPr>
          </a:p>
          <a:p>
            <a:pPr indent="-325959" lvl="0" marL="457200" marR="0" rtl="0" algn="l">
              <a:lnSpc>
                <a:spcPct val="150000"/>
              </a:lnSpc>
              <a:spcBef>
                <a:spcPts val="0"/>
              </a:spcBef>
              <a:spcAft>
                <a:spcPts val="0"/>
              </a:spcAft>
              <a:buClr>
                <a:srgbClr val="000000"/>
              </a:buClr>
              <a:buSzPct val="99969"/>
              <a:buFont typeface="Arial"/>
              <a:buChar char="❏"/>
            </a:pPr>
            <a:r>
              <a:rPr lang="en" sz="3225">
                <a:solidFill>
                  <a:srgbClr val="000000"/>
                </a:solidFill>
                <a:latin typeface="Arial"/>
                <a:ea typeface="Arial"/>
                <a:cs typeface="Arial"/>
                <a:sym typeface="Arial"/>
              </a:rPr>
              <a:t>matplotlib.axes.Axes.plot()</a:t>
            </a:r>
            <a:endParaRPr sz="3225">
              <a:solidFill>
                <a:srgbClr val="000000"/>
              </a:solidFill>
              <a:latin typeface="Arial"/>
              <a:ea typeface="Arial"/>
              <a:cs typeface="Arial"/>
              <a:sym typeface="Arial"/>
            </a:endParaRPr>
          </a:p>
          <a:p>
            <a:pPr indent="-325959" lvl="0" marL="457200" marR="0" rtl="0" algn="l">
              <a:lnSpc>
                <a:spcPct val="150000"/>
              </a:lnSpc>
              <a:spcBef>
                <a:spcPts val="0"/>
              </a:spcBef>
              <a:spcAft>
                <a:spcPts val="0"/>
              </a:spcAft>
              <a:buClr>
                <a:srgbClr val="000000"/>
              </a:buClr>
              <a:buSzPct val="99969"/>
              <a:buFont typeface="Arial"/>
              <a:buChar char="❏"/>
            </a:pPr>
            <a:r>
              <a:rPr lang="en" sz="3225">
                <a:solidFill>
                  <a:srgbClr val="000000"/>
                </a:solidFill>
                <a:latin typeface="Arial"/>
                <a:ea typeface="Arial"/>
                <a:cs typeface="Arial"/>
                <a:sym typeface="Arial"/>
              </a:rPr>
              <a:t>matplotlib.axes.Axes.hist()</a:t>
            </a:r>
            <a:endParaRPr sz="3225">
              <a:solidFill>
                <a:srgbClr val="000000"/>
              </a:solidFill>
              <a:latin typeface="Arial"/>
              <a:ea typeface="Arial"/>
              <a:cs typeface="Arial"/>
              <a:sym typeface="Arial"/>
            </a:endParaRPr>
          </a:p>
          <a:p>
            <a:pPr indent="-325959" lvl="0" marL="457200" marR="0" rtl="0" algn="l">
              <a:lnSpc>
                <a:spcPct val="150000"/>
              </a:lnSpc>
              <a:spcBef>
                <a:spcPts val="0"/>
              </a:spcBef>
              <a:spcAft>
                <a:spcPts val="0"/>
              </a:spcAft>
              <a:buClr>
                <a:srgbClr val="000000"/>
              </a:buClr>
              <a:buSzPct val="99969"/>
              <a:buFont typeface="Arial"/>
              <a:buChar char="❏"/>
            </a:pPr>
            <a:r>
              <a:rPr lang="en" sz="3225">
                <a:solidFill>
                  <a:srgbClr val="000000"/>
                </a:solidFill>
                <a:latin typeface="Arial"/>
                <a:ea typeface="Arial"/>
                <a:cs typeface="Arial"/>
                <a:sym typeface="Arial"/>
              </a:rPr>
              <a:t>seaborn.scatterplot()</a:t>
            </a:r>
            <a:endParaRPr sz="3225">
              <a:solidFill>
                <a:srgbClr val="000000"/>
              </a:solidFill>
              <a:latin typeface="Arial"/>
              <a:ea typeface="Arial"/>
              <a:cs typeface="Arial"/>
              <a:sym typeface="Arial"/>
            </a:endParaRPr>
          </a:p>
          <a:p>
            <a:pPr indent="-325959" lvl="0" marL="457200" marR="0" rtl="0" algn="l">
              <a:lnSpc>
                <a:spcPct val="150000"/>
              </a:lnSpc>
              <a:spcBef>
                <a:spcPts val="0"/>
              </a:spcBef>
              <a:spcAft>
                <a:spcPts val="0"/>
              </a:spcAft>
              <a:buClr>
                <a:srgbClr val="000000"/>
              </a:buClr>
              <a:buSzPct val="99969"/>
              <a:buFont typeface="Arial"/>
              <a:buChar char="❏"/>
            </a:pPr>
            <a:r>
              <a:rPr lang="en" sz="3225">
                <a:solidFill>
                  <a:srgbClr val="000000"/>
                </a:solidFill>
                <a:latin typeface="Arial"/>
                <a:ea typeface="Arial"/>
                <a:cs typeface="Arial"/>
                <a:sym typeface="Arial"/>
              </a:rPr>
              <a:t>plotly.express.bar_polar()</a:t>
            </a:r>
            <a:endParaRPr sz="3225">
              <a:solidFill>
                <a:srgbClr val="000000"/>
              </a:solidFill>
              <a:latin typeface="Arial"/>
              <a:ea typeface="Arial"/>
              <a:cs typeface="Arial"/>
              <a:sym typeface="Arial"/>
            </a:endParaRPr>
          </a:p>
          <a:p>
            <a:pPr indent="-325959" lvl="0" marL="457200" marR="0" rtl="0" algn="l">
              <a:lnSpc>
                <a:spcPct val="150000"/>
              </a:lnSpc>
              <a:spcBef>
                <a:spcPts val="0"/>
              </a:spcBef>
              <a:spcAft>
                <a:spcPts val="0"/>
              </a:spcAft>
              <a:buClr>
                <a:srgbClr val="000000"/>
              </a:buClr>
              <a:buSzPct val="99969"/>
              <a:buFont typeface="Arial"/>
              <a:buChar char="❏"/>
            </a:pPr>
            <a:r>
              <a:rPr lang="en" sz="3225">
                <a:solidFill>
                  <a:srgbClr val="000000"/>
                </a:solidFill>
                <a:latin typeface="Arial"/>
                <a:ea typeface="Arial"/>
                <a:cs typeface="Arial"/>
                <a:sym typeface="Arial"/>
              </a:rPr>
              <a:t>seaborn.heatmap()</a:t>
            </a:r>
            <a:endParaRPr sz="3225">
              <a:solidFill>
                <a:srgbClr val="000000"/>
              </a:solidFill>
              <a:latin typeface="Arial"/>
              <a:ea typeface="Arial"/>
              <a:cs typeface="Arial"/>
              <a:sym typeface="Arial"/>
            </a:endParaRPr>
          </a:p>
          <a:p>
            <a:pPr indent="-325959" lvl="0" marL="457200" marR="0" rtl="0" algn="l">
              <a:lnSpc>
                <a:spcPct val="150000"/>
              </a:lnSpc>
              <a:spcBef>
                <a:spcPts val="0"/>
              </a:spcBef>
              <a:spcAft>
                <a:spcPts val="0"/>
              </a:spcAft>
              <a:buClr>
                <a:srgbClr val="000000"/>
              </a:buClr>
              <a:buSzPct val="99969"/>
              <a:buFont typeface="Arial"/>
              <a:buChar char="❏"/>
            </a:pPr>
            <a:r>
              <a:rPr lang="en" sz="3225">
                <a:solidFill>
                  <a:srgbClr val="000000"/>
                </a:solidFill>
                <a:latin typeface="Arial"/>
                <a:ea typeface="Arial"/>
                <a:cs typeface="Arial"/>
                <a:sym typeface="Arial"/>
              </a:rPr>
              <a:t>folium.map()</a:t>
            </a:r>
            <a:endParaRPr sz="3126">
              <a:solidFill>
                <a:srgbClr val="000000"/>
              </a:solidFill>
              <a:latin typeface="Arial"/>
              <a:ea typeface="Arial"/>
              <a:cs typeface="Arial"/>
              <a:sym typeface="Arial"/>
            </a:endParaRPr>
          </a:p>
          <a:p>
            <a:pPr indent="0" lvl="0" marL="457200" rtl="0" algn="l">
              <a:lnSpc>
                <a:spcPct val="150000"/>
              </a:lnSpc>
              <a:spcBef>
                <a:spcPts val="0"/>
              </a:spcBef>
              <a:spcAft>
                <a:spcPts val="0"/>
              </a:spcAft>
              <a:buSzPct val="182456"/>
              <a:buNone/>
            </a:pPr>
            <a:r>
              <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ct val="195488"/>
              <a:buNone/>
            </a:pPr>
            <a:r>
              <a:t/>
            </a:r>
            <a:endParaRPr b="1" sz="1400" u="sng">
              <a:solidFill>
                <a:srgbClr val="9900FF"/>
              </a:solidFill>
              <a:latin typeface="Arial"/>
              <a:ea typeface="Arial"/>
              <a:cs typeface="Arial"/>
              <a:sym typeface="Arial"/>
            </a:endParaRPr>
          </a:p>
          <a:p>
            <a:pPr indent="-228600" lvl="0" marL="457200" rtl="0" algn="l">
              <a:lnSpc>
                <a:spcPct val="115000"/>
              </a:lnSpc>
              <a:spcBef>
                <a:spcPts val="0"/>
              </a:spcBef>
              <a:spcAft>
                <a:spcPts val="0"/>
              </a:spcAft>
              <a:buSzPct val="100000"/>
              <a:buNone/>
            </a:pPr>
            <a:r>
              <a:rPr lang="en"/>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190"/>
          </a:blip>
          <a:stretch>
            <a:fillRect/>
          </a:stretch>
        </a:blipFill>
      </p:bgPr>
    </p:bg>
    <p:spTree>
      <p:nvGrpSpPr>
        <p:cNvPr id="293" name="Shape 293"/>
        <p:cNvGrpSpPr/>
        <p:nvPr/>
      </p:nvGrpSpPr>
      <p:grpSpPr>
        <a:xfrm>
          <a:off x="0" y="0"/>
          <a:ext cx="0" cy="0"/>
          <a:chOff x="0" y="0"/>
          <a:chExt cx="0" cy="0"/>
        </a:xfrm>
      </p:grpSpPr>
      <p:sp>
        <p:nvSpPr>
          <p:cNvPr id="294" name="Google Shape;294;p15"/>
          <p:cNvSpPr txBox="1"/>
          <p:nvPr>
            <p:ph type="title"/>
          </p:nvPr>
        </p:nvSpPr>
        <p:spPr>
          <a:xfrm>
            <a:off x="1052550" y="383325"/>
            <a:ext cx="7776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60"/>
              <a:buNone/>
            </a:pPr>
            <a:r>
              <a:rPr b="1" lang="en" sz="2520">
                <a:solidFill>
                  <a:schemeClr val="dk1"/>
                </a:solidFill>
                <a:latin typeface="Times New Roman"/>
                <a:ea typeface="Times New Roman"/>
                <a:cs typeface="Times New Roman"/>
                <a:sym typeface="Times New Roman"/>
              </a:rPr>
              <a:t>Property Price &amp; Associated Attributes </a:t>
            </a:r>
            <a:endParaRPr b="1" sz="252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160"/>
              <a:buNone/>
            </a:pPr>
            <a:r>
              <a:rPr b="1" lang="en" sz="2520">
                <a:solidFill>
                  <a:schemeClr val="dk1"/>
                </a:solidFill>
                <a:latin typeface="Times New Roman"/>
                <a:ea typeface="Times New Roman"/>
                <a:cs typeface="Times New Roman"/>
                <a:sym typeface="Times New Roman"/>
              </a:rPr>
              <a:t>Comparison Study</a:t>
            </a:r>
            <a:endParaRPr sz="2160"/>
          </a:p>
        </p:txBody>
      </p:sp>
      <p:sp>
        <p:nvSpPr>
          <p:cNvPr id="295" name="Google Shape;295;p15"/>
          <p:cNvSpPr txBox="1"/>
          <p:nvPr>
            <p:ph idx="1" type="body"/>
          </p:nvPr>
        </p:nvSpPr>
        <p:spPr>
          <a:xfrm>
            <a:off x="5351725" y="1492163"/>
            <a:ext cx="3721500" cy="35817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300"/>
              <a:buNone/>
            </a:pPr>
            <a:r>
              <a:rPr b="1" lang="en" sz="1400" u="sng">
                <a:solidFill>
                  <a:srgbClr val="9900FF"/>
                </a:solidFill>
                <a:latin typeface="Arial"/>
                <a:ea typeface="Arial"/>
                <a:cs typeface="Arial"/>
                <a:sym typeface="Arial"/>
              </a:rPr>
              <a:t>Objective:</a:t>
            </a:r>
            <a:endParaRPr b="1" sz="1200" u="sng">
              <a:solidFill>
                <a:srgbClr val="FF9201"/>
              </a:solidFill>
              <a:latin typeface="Arial"/>
              <a:ea typeface="Arial"/>
              <a:cs typeface="Arial"/>
              <a:sym typeface="Arial"/>
            </a:endParaRPr>
          </a:p>
          <a:p>
            <a:pPr indent="0" lvl="0" marL="0" rtl="0" algn="l">
              <a:lnSpc>
                <a:spcPct val="95000"/>
              </a:lnSpc>
              <a:spcBef>
                <a:spcPts val="0"/>
              </a:spcBef>
              <a:spcAft>
                <a:spcPts val="0"/>
              </a:spcAft>
              <a:buSzPts val="1300"/>
              <a:buNone/>
            </a:pPr>
            <a:r>
              <a:rPr lang="en" sz="1200">
                <a:solidFill>
                  <a:srgbClr val="000000"/>
                </a:solidFill>
                <a:latin typeface="Arial"/>
                <a:ea typeface="Arial"/>
                <a:cs typeface="Arial"/>
                <a:sym typeface="Arial"/>
              </a:rPr>
              <a:t>To analyze the Variation of Property Price with Bedrooms.</a:t>
            </a:r>
            <a:endParaRPr sz="1200">
              <a:solidFill>
                <a:srgbClr val="000000"/>
              </a:solidFill>
              <a:latin typeface="Arial"/>
              <a:ea typeface="Arial"/>
              <a:cs typeface="Arial"/>
              <a:sym typeface="Arial"/>
            </a:endParaRPr>
          </a:p>
          <a:p>
            <a:pPr indent="0" lvl="0" marL="0" rtl="0" algn="l">
              <a:lnSpc>
                <a:spcPct val="95000"/>
              </a:lnSpc>
              <a:spcBef>
                <a:spcPts val="0"/>
              </a:spcBef>
              <a:spcAft>
                <a:spcPts val="0"/>
              </a:spcAft>
              <a:buSzPts val="1300"/>
              <a:buNone/>
            </a:pPr>
            <a:r>
              <a:t/>
            </a:r>
            <a:endParaRPr sz="1200">
              <a:solidFill>
                <a:srgbClr val="000000"/>
              </a:solidFill>
              <a:latin typeface="Arial"/>
              <a:ea typeface="Arial"/>
              <a:cs typeface="Arial"/>
              <a:sym typeface="Arial"/>
            </a:endParaRPr>
          </a:p>
          <a:p>
            <a:pPr indent="0" lvl="0" marL="0" rtl="0" algn="l">
              <a:lnSpc>
                <a:spcPct val="95000"/>
              </a:lnSpc>
              <a:spcBef>
                <a:spcPts val="0"/>
              </a:spcBef>
              <a:spcAft>
                <a:spcPts val="0"/>
              </a:spcAft>
              <a:buSzPts val="1300"/>
              <a:buNone/>
            </a:pPr>
            <a:r>
              <a:rPr b="1" lang="en" sz="1400" u="sng">
                <a:solidFill>
                  <a:srgbClr val="9900FF"/>
                </a:solidFill>
                <a:latin typeface="Arial"/>
                <a:ea typeface="Arial"/>
                <a:cs typeface="Arial"/>
                <a:sym typeface="Arial"/>
              </a:rPr>
              <a:t>Technique:</a:t>
            </a:r>
            <a:endParaRPr b="1" sz="1000" u="sng">
              <a:solidFill>
                <a:srgbClr val="FF9201"/>
              </a:solidFill>
              <a:latin typeface="Arial"/>
              <a:ea typeface="Arial"/>
              <a:cs typeface="Arial"/>
              <a:sym typeface="Arial"/>
            </a:endParaRPr>
          </a:p>
          <a:p>
            <a:pPr indent="0" lvl="0" marL="0" rtl="0" algn="l">
              <a:lnSpc>
                <a:spcPct val="95000"/>
              </a:lnSpc>
              <a:spcBef>
                <a:spcPts val="0"/>
              </a:spcBef>
              <a:spcAft>
                <a:spcPts val="0"/>
              </a:spcAft>
              <a:buSzPts val="1300"/>
              <a:buNone/>
            </a:pPr>
            <a:r>
              <a:rPr lang="en" sz="1200">
                <a:solidFill>
                  <a:srgbClr val="000000"/>
                </a:solidFill>
                <a:latin typeface="Arial"/>
                <a:ea typeface="Arial"/>
                <a:cs typeface="Arial"/>
                <a:sym typeface="Arial"/>
              </a:rPr>
              <a:t>A scatter plot was mapped with parameters : Property Price, No. of Bedrooms, with Home Type taken as the marker.</a:t>
            </a:r>
            <a:endParaRPr sz="1200">
              <a:solidFill>
                <a:srgbClr val="000000"/>
              </a:solidFill>
              <a:latin typeface="Arial"/>
              <a:ea typeface="Arial"/>
              <a:cs typeface="Arial"/>
              <a:sym typeface="Arial"/>
            </a:endParaRPr>
          </a:p>
          <a:p>
            <a:pPr indent="0" lvl="0" marL="0" rtl="0" algn="l">
              <a:lnSpc>
                <a:spcPct val="95000"/>
              </a:lnSpc>
              <a:spcBef>
                <a:spcPts val="0"/>
              </a:spcBef>
              <a:spcAft>
                <a:spcPts val="0"/>
              </a:spcAft>
              <a:buSzPts val="1300"/>
              <a:buNone/>
            </a:pPr>
            <a:r>
              <a:t/>
            </a:r>
            <a:endParaRPr sz="1200">
              <a:solidFill>
                <a:srgbClr val="000000"/>
              </a:solidFill>
              <a:latin typeface="Arial"/>
              <a:ea typeface="Arial"/>
              <a:cs typeface="Arial"/>
              <a:sym typeface="Arial"/>
            </a:endParaRPr>
          </a:p>
          <a:p>
            <a:pPr indent="0" lvl="0" marL="0" rtl="0" algn="l">
              <a:lnSpc>
                <a:spcPct val="95000"/>
              </a:lnSpc>
              <a:spcBef>
                <a:spcPts val="0"/>
              </a:spcBef>
              <a:spcAft>
                <a:spcPts val="0"/>
              </a:spcAft>
              <a:buSzPts val="1300"/>
              <a:buNone/>
            </a:pPr>
            <a:r>
              <a:rPr b="1" lang="en" sz="1400" u="sng">
                <a:solidFill>
                  <a:srgbClr val="9900FF"/>
                </a:solidFill>
                <a:latin typeface="Arial"/>
                <a:ea typeface="Arial"/>
                <a:cs typeface="Arial"/>
                <a:sym typeface="Arial"/>
              </a:rPr>
              <a:t>Observations:</a:t>
            </a:r>
            <a:endParaRPr b="1" sz="1200" u="sng">
              <a:solidFill>
                <a:srgbClr val="FF9201"/>
              </a:solidFill>
              <a:latin typeface="Arial"/>
              <a:ea typeface="Arial"/>
              <a:cs typeface="Arial"/>
              <a:sym typeface="Arial"/>
            </a:endParaRPr>
          </a:p>
          <a:p>
            <a:pPr indent="0" lvl="0" marL="0" rtl="0" algn="l">
              <a:lnSpc>
                <a:spcPct val="95000"/>
              </a:lnSpc>
              <a:spcBef>
                <a:spcPts val="0"/>
              </a:spcBef>
              <a:spcAft>
                <a:spcPts val="0"/>
              </a:spcAft>
              <a:buSzPts val="1300"/>
              <a:buNone/>
            </a:pPr>
            <a:r>
              <a:rPr lang="en" sz="1200">
                <a:solidFill>
                  <a:srgbClr val="000000"/>
                </a:solidFill>
                <a:latin typeface="Arial"/>
                <a:ea typeface="Arial"/>
                <a:cs typeface="Arial"/>
                <a:sym typeface="Arial"/>
              </a:rPr>
              <a:t>It is observed that, as the No. of  Bedrooms in a Property increase, the Property Price also increases.</a:t>
            </a:r>
            <a:endParaRPr sz="1200">
              <a:solidFill>
                <a:srgbClr val="000000"/>
              </a:solidFill>
              <a:latin typeface="Arial"/>
              <a:ea typeface="Arial"/>
              <a:cs typeface="Arial"/>
              <a:sym typeface="Arial"/>
            </a:endParaRPr>
          </a:p>
          <a:p>
            <a:pPr indent="0" lvl="0" marL="0" rtl="0" algn="l">
              <a:lnSpc>
                <a:spcPct val="95000"/>
              </a:lnSpc>
              <a:spcBef>
                <a:spcPts val="0"/>
              </a:spcBef>
              <a:spcAft>
                <a:spcPts val="0"/>
              </a:spcAft>
              <a:buSzPts val="1300"/>
              <a:buNone/>
            </a:pPr>
            <a:r>
              <a:t/>
            </a:r>
            <a:endParaRPr sz="1200">
              <a:solidFill>
                <a:srgbClr val="000000"/>
              </a:solidFill>
              <a:latin typeface="Arial"/>
              <a:ea typeface="Arial"/>
              <a:cs typeface="Arial"/>
              <a:sym typeface="Arial"/>
            </a:endParaRPr>
          </a:p>
          <a:p>
            <a:pPr indent="0" lvl="0" marL="0" rtl="0" algn="l">
              <a:lnSpc>
                <a:spcPct val="95000"/>
              </a:lnSpc>
              <a:spcBef>
                <a:spcPts val="0"/>
              </a:spcBef>
              <a:spcAft>
                <a:spcPts val="0"/>
              </a:spcAft>
              <a:buSzPts val="1300"/>
              <a:buNone/>
            </a:pPr>
            <a:r>
              <a:rPr b="1" lang="en" sz="1400" u="sng">
                <a:solidFill>
                  <a:srgbClr val="9900FF"/>
                </a:solidFill>
                <a:latin typeface="Arial"/>
                <a:ea typeface="Arial"/>
                <a:cs typeface="Arial"/>
                <a:sym typeface="Arial"/>
              </a:rPr>
              <a:t>Inference:</a:t>
            </a:r>
            <a:endParaRPr b="1" sz="1200" u="sng">
              <a:solidFill>
                <a:srgbClr val="FF9201"/>
              </a:solidFill>
              <a:latin typeface="Arial"/>
              <a:ea typeface="Arial"/>
              <a:cs typeface="Arial"/>
              <a:sym typeface="Arial"/>
            </a:endParaRPr>
          </a:p>
          <a:p>
            <a:pPr indent="0" lvl="0" marL="0" rtl="0" algn="l">
              <a:lnSpc>
                <a:spcPct val="95000"/>
              </a:lnSpc>
              <a:spcBef>
                <a:spcPts val="0"/>
              </a:spcBef>
              <a:spcAft>
                <a:spcPts val="0"/>
              </a:spcAft>
              <a:buSzPts val="1300"/>
              <a:buNone/>
            </a:pPr>
            <a:r>
              <a:rPr lang="en" sz="1200">
                <a:solidFill>
                  <a:srgbClr val="000000"/>
                </a:solidFill>
                <a:latin typeface="Arial"/>
                <a:ea typeface="Arial"/>
                <a:cs typeface="Arial"/>
                <a:sym typeface="Arial"/>
              </a:rPr>
              <a:t>It is inferred that Property Price has a positive linear relationship with the attribute : No. of Bedrooms.</a:t>
            </a:r>
            <a:endParaRPr sz="1200">
              <a:solidFill>
                <a:srgbClr val="000000"/>
              </a:solidFill>
              <a:latin typeface="Arial"/>
              <a:ea typeface="Arial"/>
              <a:cs typeface="Arial"/>
              <a:sym typeface="Arial"/>
            </a:endParaRPr>
          </a:p>
          <a:p>
            <a:pPr indent="-228600" lvl="0" marL="457200" rtl="0" algn="l">
              <a:lnSpc>
                <a:spcPct val="95000"/>
              </a:lnSpc>
              <a:spcBef>
                <a:spcPts val="0"/>
              </a:spcBef>
              <a:spcAft>
                <a:spcPts val="0"/>
              </a:spcAft>
              <a:buSzPts val="1300"/>
              <a:buNone/>
            </a:pPr>
            <a:r>
              <a:t/>
            </a:r>
            <a:endParaRPr/>
          </a:p>
        </p:txBody>
      </p:sp>
      <p:pic>
        <p:nvPicPr>
          <p:cNvPr id="296" name="Google Shape;296;p15"/>
          <p:cNvPicPr preferRelativeResize="0"/>
          <p:nvPr/>
        </p:nvPicPr>
        <p:blipFill rotWithShape="1">
          <a:blip r:embed="rId4">
            <a:alphaModFix/>
          </a:blip>
          <a:srcRect b="0" l="0" r="0" t="0"/>
          <a:stretch/>
        </p:blipFill>
        <p:spPr>
          <a:xfrm>
            <a:off x="0" y="1374425"/>
            <a:ext cx="5269976" cy="3769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190"/>
          </a:blip>
          <a:stretch>
            <a:fillRect/>
          </a:stretch>
        </a:blipFill>
      </p:bgPr>
    </p:bg>
    <p:spTree>
      <p:nvGrpSpPr>
        <p:cNvPr id="300" name="Shape 300"/>
        <p:cNvGrpSpPr/>
        <p:nvPr/>
      </p:nvGrpSpPr>
      <p:grpSpPr>
        <a:xfrm>
          <a:off x="0" y="0"/>
          <a:ext cx="0" cy="0"/>
          <a:chOff x="0" y="0"/>
          <a:chExt cx="0" cy="0"/>
        </a:xfrm>
      </p:grpSpPr>
      <p:sp>
        <p:nvSpPr>
          <p:cNvPr id="301" name="Google Shape;301;p16"/>
          <p:cNvSpPr txBox="1"/>
          <p:nvPr>
            <p:ph type="title"/>
          </p:nvPr>
        </p:nvSpPr>
        <p:spPr>
          <a:xfrm>
            <a:off x="1052550" y="383325"/>
            <a:ext cx="7776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60"/>
              <a:buNone/>
            </a:pPr>
            <a:r>
              <a:rPr b="1" lang="en" sz="2520">
                <a:solidFill>
                  <a:schemeClr val="dk1"/>
                </a:solidFill>
                <a:latin typeface="Times New Roman"/>
                <a:ea typeface="Times New Roman"/>
                <a:cs typeface="Times New Roman"/>
                <a:sym typeface="Times New Roman"/>
              </a:rPr>
              <a:t>Property Price &amp; Associated Attributes </a:t>
            </a:r>
            <a:endParaRPr b="1" sz="252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160"/>
              <a:buNone/>
            </a:pPr>
            <a:r>
              <a:rPr b="1" lang="en" sz="2520">
                <a:solidFill>
                  <a:schemeClr val="dk1"/>
                </a:solidFill>
                <a:latin typeface="Times New Roman"/>
                <a:ea typeface="Times New Roman"/>
                <a:cs typeface="Times New Roman"/>
                <a:sym typeface="Times New Roman"/>
              </a:rPr>
              <a:t>Comparison Study</a:t>
            </a:r>
            <a:endParaRPr sz="2160"/>
          </a:p>
        </p:txBody>
      </p:sp>
      <p:sp>
        <p:nvSpPr>
          <p:cNvPr id="302" name="Google Shape;302;p16"/>
          <p:cNvSpPr txBox="1"/>
          <p:nvPr>
            <p:ph idx="1" type="body"/>
          </p:nvPr>
        </p:nvSpPr>
        <p:spPr>
          <a:xfrm>
            <a:off x="5257950" y="1353600"/>
            <a:ext cx="3763200" cy="3474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b="1" lang="en" sz="1331" u="sng">
                <a:solidFill>
                  <a:srgbClr val="9900FF"/>
                </a:solidFill>
                <a:latin typeface="Arial"/>
                <a:ea typeface="Arial"/>
                <a:cs typeface="Arial"/>
                <a:sym typeface="Arial"/>
              </a:rPr>
              <a:t>Objective:</a:t>
            </a:r>
            <a:endParaRPr b="1" sz="1098" u="sng">
              <a:solidFill>
                <a:srgbClr val="FF9201"/>
              </a:solidFill>
              <a:latin typeface="Arial"/>
              <a:ea typeface="Arial"/>
              <a:cs typeface="Arial"/>
              <a:sym typeface="Arial"/>
            </a:endParaRPr>
          </a:p>
          <a:p>
            <a:pPr indent="0" lvl="0" marL="0" rtl="0" algn="l">
              <a:lnSpc>
                <a:spcPct val="95000"/>
              </a:lnSpc>
              <a:spcBef>
                <a:spcPts val="0"/>
              </a:spcBef>
              <a:spcAft>
                <a:spcPts val="0"/>
              </a:spcAft>
              <a:buSzPts val="852"/>
              <a:buNone/>
            </a:pPr>
            <a:r>
              <a:rPr lang="en" sz="1176">
                <a:solidFill>
                  <a:srgbClr val="000000"/>
                </a:solidFill>
                <a:latin typeface="Arial"/>
                <a:ea typeface="Arial"/>
                <a:cs typeface="Arial"/>
                <a:sym typeface="Arial"/>
              </a:rPr>
              <a:t>To analyze the Variation of Property Price with Bathrooms.</a:t>
            </a:r>
            <a:endParaRPr sz="1176">
              <a:solidFill>
                <a:srgbClr val="000000"/>
              </a:solidFill>
              <a:latin typeface="Arial"/>
              <a:ea typeface="Arial"/>
              <a:cs typeface="Arial"/>
              <a:sym typeface="Arial"/>
            </a:endParaRPr>
          </a:p>
          <a:p>
            <a:pPr indent="0" lvl="0" marL="0" rtl="0" algn="l">
              <a:lnSpc>
                <a:spcPct val="95000"/>
              </a:lnSpc>
              <a:spcBef>
                <a:spcPts val="0"/>
              </a:spcBef>
              <a:spcAft>
                <a:spcPts val="0"/>
              </a:spcAft>
              <a:buSzPts val="852"/>
              <a:buNone/>
            </a:pPr>
            <a:r>
              <a:t/>
            </a:r>
            <a:endParaRPr sz="1176">
              <a:solidFill>
                <a:srgbClr val="000000"/>
              </a:solidFill>
              <a:latin typeface="Arial"/>
              <a:ea typeface="Arial"/>
              <a:cs typeface="Arial"/>
              <a:sym typeface="Arial"/>
            </a:endParaRPr>
          </a:p>
          <a:p>
            <a:pPr indent="0" lvl="0" marL="0" rtl="0" algn="l">
              <a:lnSpc>
                <a:spcPct val="95000"/>
              </a:lnSpc>
              <a:spcBef>
                <a:spcPts val="0"/>
              </a:spcBef>
              <a:spcAft>
                <a:spcPts val="0"/>
              </a:spcAft>
              <a:buSzPts val="852"/>
              <a:buNone/>
            </a:pPr>
            <a:r>
              <a:rPr b="1" lang="en" sz="1331" u="sng">
                <a:solidFill>
                  <a:srgbClr val="9900FF"/>
                </a:solidFill>
                <a:latin typeface="Arial"/>
                <a:ea typeface="Arial"/>
                <a:cs typeface="Arial"/>
                <a:sym typeface="Arial"/>
              </a:rPr>
              <a:t>Technique:</a:t>
            </a:r>
            <a:endParaRPr b="1" sz="1098" u="sng">
              <a:solidFill>
                <a:srgbClr val="FF9201"/>
              </a:solidFill>
              <a:latin typeface="Arial"/>
              <a:ea typeface="Arial"/>
              <a:cs typeface="Arial"/>
              <a:sym typeface="Arial"/>
            </a:endParaRPr>
          </a:p>
          <a:p>
            <a:pPr indent="0" lvl="0" marL="0" rtl="0" algn="l">
              <a:lnSpc>
                <a:spcPct val="95000"/>
              </a:lnSpc>
              <a:spcBef>
                <a:spcPts val="0"/>
              </a:spcBef>
              <a:spcAft>
                <a:spcPts val="0"/>
              </a:spcAft>
              <a:buSzPts val="852"/>
              <a:buNone/>
            </a:pPr>
            <a:r>
              <a:rPr lang="en" sz="1176">
                <a:solidFill>
                  <a:srgbClr val="000000"/>
                </a:solidFill>
                <a:latin typeface="Arial"/>
                <a:ea typeface="Arial"/>
                <a:cs typeface="Arial"/>
                <a:sym typeface="Arial"/>
              </a:rPr>
              <a:t>A scatter plot was mapped with parameters : Property Price, No. of Bathrooms, with Home Type taken as the marker.</a:t>
            </a:r>
            <a:endParaRPr sz="1098">
              <a:solidFill>
                <a:srgbClr val="000000"/>
              </a:solidFill>
              <a:latin typeface="Arial"/>
              <a:ea typeface="Arial"/>
              <a:cs typeface="Arial"/>
              <a:sym typeface="Arial"/>
            </a:endParaRPr>
          </a:p>
          <a:p>
            <a:pPr indent="0" lvl="0" marL="0" rtl="0" algn="l">
              <a:lnSpc>
                <a:spcPct val="95000"/>
              </a:lnSpc>
              <a:spcBef>
                <a:spcPts val="0"/>
              </a:spcBef>
              <a:spcAft>
                <a:spcPts val="0"/>
              </a:spcAft>
              <a:buSzPts val="852"/>
              <a:buNone/>
            </a:pPr>
            <a:r>
              <a:t/>
            </a:r>
            <a:endParaRPr b="1" sz="1331" u="sng">
              <a:solidFill>
                <a:srgbClr val="9900FF"/>
              </a:solidFill>
              <a:latin typeface="Arial"/>
              <a:ea typeface="Arial"/>
              <a:cs typeface="Arial"/>
              <a:sym typeface="Arial"/>
            </a:endParaRPr>
          </a:p>
          <a:p>
            <a:pPr indent="0" lvl="0" marL="0" rtl="0" algn="l">
              <a:lnSpc>
                <a:spcPct val="95000"/>
              </a:lnSpc>
              <a:spcBef>
                <a:spcPts val="0"/>
              </a:spcBef>
              <a:spcAft>
                <a:spcPts val="0"/>
              </a:spcAft>
              <a:buSzPts val="852"/>
              <a:buNone/>
            </a:pPr>
            <a:r>
              <a:rPr b="1" lang="en" sz="1331" u="sng">
                <a:solidFill>
                  <a:srgbClr val="9900FF"/>
                </a:solidFill>
                <a:latin typeface="Arial"/>
                <a:ea typeface="Arial"/>
                <a:cs typeface="Arial"/>
                <a:sym typeface="Arial"/>
              </a:rPr>
              <a:t>Observations:</a:t>
            </a:r>
            <a:endParaRPr b="1" sz="1098" u="sng">
              <a:solidFill>
                <a:srgbClr val="FF9201"/>
              </a:solidFill>
              <a:latin typeface="Arial"/>
              <a:ea typeface="Arial"/>
              <a:cs typeface="Arial"/>
              <a:sym typeface="Arial"/>
            </a:endParaRPr>
          </a:p>
          <a:p>
            <a:pPr indent="0" lvl="0" marL="0" rtl="0" algn="l">
              <a:lnSpc>
                <a:spcPct val="95000"/>
              </a:lnSpc>
              <a:spcBef>
                <a:spcPts val="0"/>
              </a:spcBef>
              <a:spcAft>
                <a:spcPts val="0"/>
              </a:spcAft>
              <a:buSzPts val="852"/>
              <a:buNone/>
            </a:pPr>
            <a:r>
              <a:rPr lang="en" sz="1176">
                <a:solidFill>
                  <a:srgbClr val="000000"/>
                </a:solidFill>
                <a:latin typeface="Arial"/>
                <a:ea typeface="Arial"/>
                <a:cs typeface="Arial"/>
                <a:sym typeface="Arial"/>
              </a:rPr>
              <a:t>It is observed that, as the No. of  Bathrooms in a Property increase, the Property Price also increases.</a:t>
            </a:r>
            <a:endParaRPr sz="1098">
              <a:solidFill>
                <a:srgbClr val="000000"/>
              </a:solidFill>
              <a:latin typeface="Arial"/>
              <a:ea typeface="Arial"/>
              <a:cs typeface="Arial"/>
              <a:sym typeface="Arial"/>
            </a:endParaRPr>
          </a:p>
          <a:p>
            <a:pPr indent="0" lvl="0" marL="0" rtl="0" algn="l">
              <a:lnSpc>
                <a:spcPct val="95000"/>
              </a:lnSpc>
              <a:spcBef>
                <a:spcPts val="0"/>
              </a:spcBef>
              <a:spcAft>
                <a:spcPts val="0"/>
              </a:spcAft>
              <a:buSzPts val="852"/>
              <a:buNone/>
            </a:pPr>
            <a:r>
              <a:t/>
            </a:r>
            <a:endParaRPr b="1" sz="1331" u="sng">
              <a:solidFill>
                <a:srgbClr val="9900FF"/>
              </a:solidFill>
              <a:latin typeface="Arial"/>
              <a:ea typeface="Arial"/>
              <a:cs typeface="Arial"/>
              <a:sym typeface="Arial"/>
            </a:endParaRPr>
          </a:p>
          <a:p>
            <a:pPr indent="0" lvl="0" marL="0" rtl="0" algn="l">
              <a:lnSpc>
                <a:spcPct val="95000"/>
              </a:lnSpc>
              <a:spcBef>
                <a:spcPts val="0"/>
              </a:spcBef>
              <a:spcAft>
                <a:spcPts val="0"/>
              </a:spcAft>
              <a:buSzPts val="852"/>
              <a:buNone/>
            </a:pPr>
            <a:r>
              <a:rPr b="1" lang="en" sz="1331" u="sng">
                <a:solidFill>
                  <a:srgbClr val="9900FF"/>
                </a:solidFill>
                <a:latin typeface="Arial"/>
                <a:ea typeface="Arial"/>
                <a:cs typeface="Arial"/>
                <a:sym typeface="Arial"/>
              </a:rPr>
              <a:t>Inference:</a:t>
            </a:r>
            <a:endParaRPr b="1" sz="1098" u="sng">
              <a:solidFill>
                <a:srgbClr val="FF9201"/>
              </a:solidFill>
              <a:latin typeface="Arial"/>
              <a:ea typeface="Arial"/>
              <a:cs typeface="Arial"/>
              <a:sym typeface="Arial"/>
            </a:endParaRPr>
          </a:p>
          <a:p>
            <a:pPr indent="0" lvl="0" marL="0" rtl="0" algn="l">
              <a:lnSpc>
                <a:spcPct val="95000"/>
              </a:lnSpc>
              <a:spcBef>
                <a:spcPts val="0"/>
              </a:spcBef>
              <a:spcAft>
                <a:spcPts val="0"/>
              </a:spcAft>
              <a:buSzPts val="852"/>
              <a:buNone/>
            </a:pPr>
            <a:r>
              <a:rPr lang="en" sz="1176">
                <a:solidFill>
                  <a:srgbClr val="000000"/>
                </a:solidFill>
                <a:latin typeface="Arial"/>
                <a:ea typeface="Arial"/>
                <a:cs typeface="Arial"/>
                <a:sym typeface="Arial"/>
              </a:rPr>
              <a:t>It is inferred that Property Price has a positive linear relationship with the attribute : No. of Bathrooms.</a:t>
            </a:r>
            <a:endParaRPr sz="907">
              <a:solidFill>
                <a:srgbClr val="000000"/>
              </a:solidFill>
              <a:latin typeface="Arial"/>
              <a:ea typeface="Arial"/>
              <a:cs typeface="Arial"/>
              <a:sym typeface="Arial"/>
            </a:endParaRPr>
          </a:p>
          <a:p>
            <a:pPr indent="-228600" lvl="0" marL="457200" rtl="0" algn="l">
              <a:lnSpc>
                <a:spcPct val="95000"/>
              </a:lnSpc>
              <a:spcBef>
                <a:spcPts val="0"/>
              </a:spcBef>
              <a:spcAft>
                <a:spcPts val="0"/>
              </a:spcAft>
              <a:buSzPts val="1008"/>
              <a:buNone/>
            </a:pPr>
            <a:r>
              <a:t/>
            </a:r>
            <a:endParaRPr sz="1107"/>
          </a:p>
        </p:txBody>
      </p:sp>
      <p:pic>
        <p:nvPicPr>
          <p:cNvPr id="303" name="Google Shape;303;p16"/>
          <p:cNvPicPr preferRelativeResize="0"/>
          <p:nvPr/>
        </p:nvPicPr>
        <p:blipFill rotWithShape="1">
          <a:blip r:embed="rId4">
            <a:alphaModFix/>
          </a:blip>
          <a:srcRect b="0" l="0" r="0" t="0"/>
          <a:stretch/>
        </p:blipFill>
        <p:spPr>
          <a:xfrm>
            <a:off x="152400" y="1395200"/>
            <a:ext cx="5105549" cy="3474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190"/>
          </a:blip>
          <a:stretch>
            <a:fillRect/>
          </a:stretch>
        </a:blipFill>
      </p:bgPr>
    </p:bg>
    <p:spTree>
      <p:nvGrpSpPr>
        <p:cNvPr id="307" name="Shape 307"/>
        <p:cNvGrpSpPr/>
        <p:nvPr/>
      </p:nvGrpSpPr>
      <p:grpSpPr>
        <a:xfrm>
          <a:off x="0" y="0"/>
          <a:ext cx="0" cy="0"/>
          <a:chOff x="0" y="0"/>
          <a:chExt cx="0" cy="0"/>
        </a:xfrm>
      </p:grpSpPr>
      <p:sp>
        <p:nvSpPr>
          <p:cNvPr id="308" name="Google Shape;308;p17"/>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sp>
        <p:nvSpPr>
          <p:cNvPr id="309" name="Google Shape;30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10" name="Google Shape;310;p17"/>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190"/>
          </a:blip>
          <a:stretch>
            <a:fillRect/>
          </a:stretch>
        </a:blipFill>
      </p:bgPr>
    </p:bg>
    <p:spTree>
      <p:nvGrpSpPr>
        <p:cNvPr id="314" name="Shape 314"/>
        <p:cNvGrpSpPr/>
        <p:nvPr/>
      </p:nvGrpSpPr>
      <p:grpSpPr>
        <a:xfrm>
          <a:off x="0" y="0"/>
          <a:ext cx="0" cy="0"/>
          <a:chOff x="0" y="0"/>
          <a:chExt cx="0" cy="0"/>
        </a:xfrm>
      </p:grpSpPr>
      <p:sp>
        <p:nvSpPr>
          <p:cNvPr id="315" name="Google Shape;315;p18"/>
          <p:cNvSpPr txBox="1"/>
          <p:nvPr>
            <p:ph type="title"/>
          </p:nvPr>
        </p:nvSpPr>
        <p:spPr>
          <a:xfrm>
            <a:off x="1052550" y="383325"/>
            <a:ext cx="7776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60"/>
              <a:buNone/>
            </a:pPr>
            <a:r>
              <a:rPr b="1" lang="en" sz="2520">
                <a:solidFill>
                  <a:schemeClr val="dk1"/>
                </a:solidFill>
                <a:latin typeface="Times New Roman"/>
                <a:ea typeface="Times New Roman"/>
                <a:cs typeface="Times New Roman"/>
                <a:sym typeface="Times New Roman"/>
              </a:rPr>
              <a:t>Property Price &amp; Associated Attributes </a:t>
            </a:r>
            <a:endParaRPr b="1" sz="252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160"/>
              <a:buNone/>
            </a:pPr>
            <a:r>
              <a:rPr b="1" lang="en" sz="2520">
                <a:solidFill>
                  <a:schemeClr val="dk1"/>
                </a:solidFill>
                <a:latin typeface="Times New Roman"/>
                <a:ea typeface="Times New Roman"/>
                <a:cs typeface="Times New Roman"/>
                <a:sym typeface="Times New Roman"/>
              </a:rPr>
              <a:t>Comparison Study</a:t>
            </a:r>
            <a:endParaRPr sz="2160"/>
          </a:p>
        </p:txBody>
      </p:sp>
      <p:sp>
        <p:nvSpPr>
          <p:cNvPr id="316" name="Google Shape;316;p18"/>
          <p:cNvSpPr txBox="1"/>
          <p:nvPr>
            <p:ph idx="1" type="body"/>
          </p:nvPr>
        </p:nvSpPr>
        <p:spPr>
          <a:xfrm>
            <a:off x="5445500" y="1176600"/>
            <a:ext cx="3523500" cy="3966900"/>
          </a:xfrm>
          <a:prstGeom prst="rect">
            <a:avLst/>
          </a:prstGeom>
          <a:noFill/>
          <a:ln>
            <a:noFill/>
          </a:ln>
        </p:spPr>
        <p:txBody>
          <a:bodyPr anchorCtr="0" anchor="t" bIns="91425" lIns="91425" spcFirstLastPara="1" rIns="91425" wrap="square" tIns="91425">
            <a:normAutofit fontScale="85000" lnSpcReduction="10000"/>
          </a:bodyPr>
          <a:lstStyle/>
          <a:p>
            <a:pPr indent="0" lvl="0" marL="0" rtl="0" algn="l">
              <a:lnSpc>
                <a:spcPct val="115000"/>
              </a:lnSpc>
              <a:spcBef>
                <a:spcPts val="0"/>
              </a:spcBef>
              <a:spcAft>
                <a:spcPts val="0"/>
              </a:spcAft>
              <a:buSzPct val="99896"/>
              <a:buNone/>
            </a:pPr>
            <a:r>
              <a:rPr b="1" lang="en" sz="1531" u="sng">
                <a:solidFill>
                  <a:srgbClr val="9900FF"/>
                </a:solidFill>
                <a:latin typeface="Arial"/>
                <a:ea typeface="Arial"/>
                <a:cs typeface="Arial"/>
                <a:sym typeface="Arial"/>
              </a:rPr>
              <a:t>Objective:</a:t>
            </a:r>
            <a:endParaRPr b="1" sz="1200" u="sng">
              <a:solidFill>
                <a:srgbClr val="FF9201"/>
              </a:solidFill>
              <a:latin typeface="Arial"/>
              <a:ea typeface="Arial"/>
              <a:cs typeface="Arial"/>
              <a:sym typeface="Arial"/>
            </a:endParaRPr>
          </a:p>
          <a:p>
            <a:pPr indent="0" lvl="0" marL="0" rtl="0" algn="l">
              <a:lnSpc>
                <a:spcPct val="115000"/>
              </a:lnSpc>
              <a:spcBef>
                <a:spcPts val="0"/>
              </a:spcBef>
              <a:spcAft>
                <a:spcPts val="0"/>
              </a:spcAft>
              <a:buSzPct val="109243"/>
              <a:buNone/>
            </a:pPr>
            <a:r>
              <a:rPr lang="en" sz="1400">
                <a:solidFill>
                  <a:srgbClr val="000000"/>
                </a:solidFill>
                <a:latin typeface="Arial"/>
                <a:ea typeface="Arial"/>
                <a:cs typeface="Arial"/>
                <a:sym typeface="Arial"/>
              </a:rPr>
              <a:t>To analyze the Variation of Property Price with Living Area.</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SzPct val="127450"/>
              <a:buNone/>
            </a:pPr>
            <a:r>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SzPct val="99896"/>
              <a:buNone/>
            </a:pPr>
            <a:r>
              <a:rPr b="1" lang="en" sz="1531" u="sng">
                <a:solidFill>
                  <a:srgbClr val="9900FF"/>
                </a:solidFill>
                <a:latin typeface="Arial"/>
                <a:ea typeface="Arial"/>
                <a:cs typeface="Arial"/>
                <a:sym typeface="Arial"/>
              </a:rPr>
              <a:t>Technique:</a:t>
            </a:r>
            <a:endParaRPr b="1" sz="1200" u="sng">
              <a:solidFill>
                <a:srgbClr val="FF9201"/>
              </a:solidFill>
              <a:latin typeface="Arial"/>
              <a:ea typeface="Arial"/>
              <a:cs typeface="Arial"/>
              <a:sym typeface="Arial"/>
            </a:endParaRPr>
          </a:p>
          <a:p>
            <a:pPr indent="0" lvl="0" marL="0" rtl="0" algn="l">
              <a:lnSpc>
                <a:spcPct val="115000"/>
              </a:lnSpc>
              <a:spcBef>
                <a:spcPts val="0"/>
              </a:spcBef>
              <a:spcAft>
                <a:spcPts val="0"/>
              </a:spcAft>
              <a:buSzPct val="109243"/>
              <a:buNone/>
            </a:pPr>
            <a:r>
              <a:rPr lang="en" sz="1400">
                <a:solidFill>
                  <a:srgbClr val="000000"/>
                </a:solidFill>
                <a:latin typeface="Arial"/>
                <a:ea typeface="Arial"/>
                <a:cs typeface="Arial"/>
                <a:sym typeface="Arial"/>
              </a:rPr>
              <a:t>A histogram was plotted with parameters : Property Price, Living Area; with Living Area partitioned into 4 categories, for a better understanding of the spread.</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SzPct val="127450"/>
              <a:buNone/>
            </a:pPr>
            <a:r>
              <a:t/>
            </a:r>
            <a:endParaRPr b="1" sz="1200" u="sng">
              <a:solidFill>
                <a:srgbClr val="FF9201"/>
              </a:solidFill>
              <a:latin typeface="Arial"/>
              <a:ea typeface="Arial"/>
              <a:cs typeface="Arial"/>
              <a:sym typeface="Arial"/>
            </a:endParaRPr>
          </a:p>
          <a:p>
            <a:pPr indent="0" lvl="0" marL="0" rtl="0" algn="l">
              <a:lnSpc>
                <a:spcPct val="115000"/>
              </a:lnSpc>
              <a:spcBef>
                <a:spcPts val="0"/>
              </a:spcBef>
              <a:spcAft>
                <a:spcPts val="0"/>
              </a:spcAft>
              <a:buSzPct val="99896"/>
              <a:buNone/>
            </a:pPr>
            <a:r>
              <a:rPr b="1" lang="en" sz="1531" u="sng">
                <a:solidFill>
                  <a:srgbClr val="9900FF"/>
                </a:solidFill>
                <a:latin typeface="Arial"/>
                <a:ea typeface="Arial"/>
                <a:cs typeface="Arial"/>
                <a:sym typeface="Arial"/>
              </a:rPr>
              <a:t>Observations:</a:t>
            </a:r>
            <a:endParaRPr b="1" sz="1200" u="sng">
              <a:solidFill>
                <a:srgbClr val="FF9201"/>
              </a:solidFill>
              <a:latin typeface="Arial"/>
              <a:ea typeface="Arial"/>
              <a:cs typeface="Arial"/>
              <a:sym typeface="Arial"/>
            </a:endParaRPr>
          </a:p>
          <a:p>
            <a:pPr indent="0" lvl="0" marL="0" rtl="0" algn="l">
              <a:lnSpc>
                <a:spcPct val="115000"/>
              </a:lnSpc>
              <a:spcBef>
                <a:spcPts val="0"/>
              </a:spcBef>
              <a:spcAft>
                <a:spcPts val="0"/>
              </a:spcAft>
              <a:buSzPct val="109243"/>
              <a:buNone/>
            </a:pPr>
            <a:r>
              <a:rPr lang="en" sz="1400">
                <a:solidFill>
                  <a:srgbClr val="000000"/>
                </a:solidFill>
                <a:latin typeface="Arial"/>
                <a:ea typeface="Arial"/>
                <a:cs typeface="Arial"/>
                <a:sym typeface="Arial"/>
              </a:rPr>
              <a:t>It is observed that, the Property Price increases rapidly throughout a certain bandwidth </a:t>
            </a:r>
            <a:r>
              <a:rPr b="1" lang="en" sz="1400">
                <a:solidFill>
                  <a:srgbClr val="000000"/>
                </a:solidFill>
                <a:latin typeface="Arial"/>
                <a:ea typeface="Arial"/>
                <a:cs typeface="Arial"/>
                <a:sym typeface="Arial"/>
              </a:rPr>
              <a:t>[800-1800 sq.ft.]</a:t>
            </a:r>
            <a:r>
              <a:rPr lang="en" sz="1400">
                <a:solidFill>
                  <a:srgbClr val="000000"/>
                </a:solidFill>
                <a:latin typeface="Arial"/>
                <a:ea typeface="Arial"/>
                <a:cs typeface="Arial"/>
                <a:sym typeface="Arial"/>
              </a:rPr>
              <a:t> and then stabilizes </a:t>
            </a:r>
            <a:r>
              <a:rPr b="1" lang="en" sz="1400">
                <a:solidFill>
                  <a:srgbClr val="000000"/>
                </a:solidFill>
                <a:latin typeface="Arial"/>
                <a:ea typeface="Arial"/>
                <a:cs typeface="Arial"/>
                <a:sym typeface="Arial"/>
              </a:rPr>
              <a:t>[1800-2400 sq.ft.] </a:t>
            </a:r>
            <a:r>
              <a:rPr lang="en" sz="1400">
                <a:solidFill>
                  <a:srgbClr val="000000"/>
                </a:solidFill>
                <a:latin typeface="Arial"/>
                <a:ea typeface="Arial"/>
                <a:cs typeface="Arial"/>
                <a:sym typeface="Arial"/>
              </a:rPr>
              <a:t>and finally drops after a threshold</a:t>
            </a:r>
            <a:r>
              <a:rPr b="1" lang="en" sz="1400">
                <a:solidFill>
                  <a:srgbClr val="000000"/>
                </a:solidFill>
                <a:latin typeface="Arial"/>
                <a:ea typeface="Arial"/>
                <a:cs typeface="Arial"/>
                <a:sym typeface="Arial"/>
              </a:rPr>
              <a:t> [3000 sq.ft.]</a:t>
            </a:r>
            <a:endParaRPr b="1" sz="1200">
              <a:solidFill>
                <a:srgbClr val="000000"/>
              </a:solidFill>
              <a:latin typeface="Arial"/>
              <a:ea typeface="Arial"/>
              <a:cs typeface="Arial"/>
              <a:sym typeface="Arial"/>
            </a:endParaRPr>
          </a:p>
          <a:p>
            <a:pPr indent="0" lvl="0" marL="0" rtl="0" algn="l">
              <a:lnSpc>
                <a:spcPct val="115000"/>
              </a:lnSpc>
              <a:spcBef>
                <a:spcPts val="0"/>
              </a:spcBef>
              <a:spcAft>
                <a:spcPts val="0"/>
              </a:spcAft>
              <a:buSzPct val="127450"/>
              <a:buNone/>
            </a:pPr>
            <a:r>
              <a:t/>
            </a:r>
            <a:endParaRPr b="1" sz="1200" u="sng">
              <a:solidFill>
                <a:srgbClr val="FF9201"/>
              </a:solidFill>
              <a:latin typeface="Arial"/>
              <a:ea typeface="Arial"/>
              <a:cs typeface="Arial"/>
              <a:sym typeface="Arial"/>
            </a:endParaRPr>
          </a:p>
          <a:p>
            <a:pPr indent="0" lvl="0" marL="0" rtl="0" algn="l">
              <a:lnSpc>
                <a:spcPct val="115000"/>
              </a:lnSpc>
              <a:spcBef>
                <a:spcPts val="0"/>
              </a:spcBef>
              <a:spcAft>
                <a:spcPts val="0"/>
              </a:spcAft>
              <a:buSzPct val="99896"/>
              <a:buNone/>
            </a:pPr>
            <a:r>
              <a:rPr b="1" lang="en" sz="1531" u="sng">
                <a:solidFill>
                  <a:srgbClr val="9900FF"/>
                </a:solidFill>
                <a:latin typeface="Arial"/>
                <a:ea typeface="Arial"/>
                <a:cs typeface="Arial"/>
                <a:sym typeface="Arial"/>
              </a:rPr>
              <a:t>Inference:</a:t>
            </a:r>
            <a:endParaRPr b="1" sz="1200" u="sng">
              <a:solidFill>
                <a:srgbClr val="FF9201"/>
              </a:solidFill>
              <a:latin typeface="Arial"/>
              <a:ea typeface="Arial"/>
              <a:cs typeface="Arial"/>
              <a:sym typeface="Arial"/>
            </a:endParaRPr>
          </a:p>
          <a:p>
            <a:pPr indent="0" lvl="0" marL="0" rtl="0" algn="l">
              <a:lnSpc>
                <a:spcPct val="115000"/>
              </a:lnSpc>
              <a:spcBef>
                <a:spcPts val="0"/>
              </a:spcBef>
              <a:spcAft>
                <a:spcPts val="0"/>
              </a:spcAft>
              <a:buSzPct val="92857"/>
              <a:buNone/>
            </a:pPr>
            <a:r>
              <a:rPr lang="en" sz="1400">
                <a:solidFill>
                  <a:srgbClr val="000000"/>
                </a:solidFill>
                <a:latin typeface="Arial"/>
                <a:ea typeface="Arial"/>
                <a:cs typeface="Arial"/>
                <a:sym typeface="Arial"/>
              </a:rPr>
              <a:t>It is inferred that Property Price has curvilinear relationship with the attribute : Living Area.</a:t>
            </a:r>
            <a:endParaRPr/>
          </a:p>
        </p:txBody>
      </p:sp>
      <p:sp>
        <p:nvSpPr>
          <p:cNvPr id="317" name="Google Shape;31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18" name="Google Shape;318;p18"/>
          <p:cNvPicPr preferRelativeResize="0"/>
          <p:nvPr/>
        </p:nvPicPr>
        <p:blipFill rotWithShape="1">
          <a:blip r:embed="rId4">
            <a:alphaModFix/>
          </a:blip>
          <a:srcRect b="0" l="0" r="0" t="0"/>
          <a:stretch/>
        </p:blipFill>
        <p:spPr>
          <a:xfrm>
            <a:off x="54350" y="1247774"/>
            <a:ext cx="5391150" cy="3819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190"/>
          </a:blip>
          <a:stretch>
            <a:fillRect/>
          </a:stretch>
        </a:blipFill>
      </p:bgPr>
    </p:bg>
    <p:spTree>
      <p:nvGrpSpPr>
        <p:cNvPr id="322" name="Shape 322"/>
        <p:cNvGrpSpPr/>
        <p:nvPr/>
      </p:nvGrpSpPr>
      <p:grpSpPr>
        <a:xfrm>
          <a:off x="0" y="0"/>
          <a:ext cx="0" cy="0"/>
          <a:chOff x="0" y="0"/>
          <a:chExt cx="0" cy="0"/>
        </a:xfrm>
      </p:grpSpPr>
      <p:sp>
        <p:nvSpPr>
          <p:cNvPr id="323" name="Google Shape;323;p19"/>
          <p:cNvSpPr txBox="1"/>
          <p:nvPr>
            <p:ph type="title"/>
          </p:nvPr>
        </p:nvSpPr>
        <p:spPr>
          <a:xfrm>
            <a:off x="1052550" y="383325"/>
            <a:ext cx="7776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60"/>
              <a:buNone/>
            </a:pPr>
            <a:r>
              <a:rPr b="1" lang="en" sz="2520">
                <a:solidFill>
                  <a:schemeClr val="dk1"/>
                </a:solidFill>
                <a:latin typeface="Times New Roman"/>
                <a:ea typeface="Times New Roman"/>
                <a:cs typeface="Times New Roman"/>
                <a:sym typeface="Times New Roman"/>
              </a:rPr>
              <a:t>Property Price &amp; Associated Attributes </a:t>
            </a:r>
            <a:endParaRPr b="1" sz="252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160"/>
              <a:buNone/>
            </a:pPr>
            <a:r>
              <a:rPr b="1" lang="en" sz="2520">
                <a:solidFill>
                  <a:schemeClr val="dk1"/>
                </a:solidFill>
                <a:latin typeface="Times New Roman"/>
                <a:ea typeface="Times New Roman"/>
                <a:cs typeface="Times New Roman"/>
                <a:sym typeface="Times New Roman"/>
              </a:rPr>
              <a:t>Comparison Study</a:t>
            </a:r>
            <a:endParaRPr sz="2160"/>
          </a:p>
        </p:txBody>
      </p:sp>
      <p:sp>
        <p:nvSpPr>
          <p:cNvPr id="324" name="Google Shape;324;p19"/>
          <p:cNvSpPr txBox="1"/>
          <p:nvPr>
            <p:ph idx="1" type="body"/>
          </p:nvPr>
        </p:nvSpPr>
        <p:spPr>
          <a:xfrm>
            <a:off x="5185625" y="1389375"/>
            <a:ext cx="3903900" cy="36675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99896"/>
              <a:buNone/>
            </a:pPr>
            <a:r>
              <a:rPr b="1" lang="en" sz="1531" u="sng">
                <a:solidFill>
                  <a:srgbClr val="9900FF"/>
                </a:solidFill>
                <a:latin typeface="Arial"/>
                <a:ea typeface="Arial"/>
                <a:cs typeface="Arial"/>
                <a:sym typeface="Arial"/>
              </a:rPr>
              <a:t>Objective:</a:t>
            </a:r>
            <a:endParaRPr b="1" sz="1200" u="sng">
              <a:solidFill>
                <a:srgbClr val="FF9201"/>
              </a:solidFill>
              <a:latin typeface="Arial"/>
              <a:ea typeface="Arial"/>
              <a:cs typeface="Arial"/>
              <a:sym typeface="Arial"/>
            </a:endParaRPr>
          </a:p>
          <a:p>
            <a:pPr indent="0" lvl="0" marL="0" rtl="0" algn="l">
              <a:lnSpc>
                <a:spcPct val="115000"/>
              </a:lnSpc>
              <a:spcBef>
                <a:spcPts val="0"/>
              </a:spcBef>
              <a:spcAft>
                <a:spcPts val="0"/>
              </a:spcAft>
              <a:buSzPct val="109243"/>
              <a:buNone/>
            </a:pPr>
            <a:r>
              <a:rPr lang="en" sz="1400">
                <a:solidFill>
                  <a:srgbClr val="000000"/>
                </a:solidFill>
                <a:latin typeface="Arial"/>
                <a:ea typeface="Arial"/>
                <a:cs typeface="Arial"/>
                <a:sym typeface="Arial"/>
              </a:rPr>
              <a:t>To analyze the Variation of Property Price with Lot Area.</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SzPct val="109243"/>
              <a:buNone/>
            </a:pPr>
            <a:r>
              <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SzPct val="99896"/>
              <a:buNone/>
            </a:pPr>
            <a:r>
              <a:rPr b="1" lang="en" sz="1531" u="sng">
                <a:solidFill>
                  <a:srgbClr val="9900FF"/>
                </a:solidFill>
                <a:latin typeface="Arial"/>
                <a:ea typeface="Arial"/>
                <a:cs typeface="Arial"/>
                <a:sym typeface="Arial"/>
              </a:rPr>
              <a:t>Technique:</a:t>
            </a:r>
            <a:endParaRPr b="1" sz="1200" u="sng">
              <a:solidFill>
                <a:srgbClr val="FF9201"/>
              </a:solidFill>
              <a:latin typeface="Arial"/>
              <a:ea typeface="Arial"/>
              <a:cs typeface="Arial"/>
              <a:sym typeface="Arial"/>
            </a:endParaRPr>
          </a:p>
          <a:p>
            <a:pPr indent="0" lvl="0" marL="0" rtl="0" algn="l">
              <a:lnSpc>
                <a:spcPct val="115000"/>
              </a:lnSpc>
              <a:spcBef>
                <a:spcPts val="0"/>
              </a:spcBef>
              <a:spcAft>
                <a:spcPts val="0"/>
              </a:spcAft>
              <a:buSzPct val="109243"/>
              <a:buNone/>
            </a:pPr>
            <a:r>
              <a:rPr lang="en" sz="1400">
                <a:solidFill>
                  <a:srgbClr val="000000"/>
                </a:solidFill>
                <a:latin typeface="Arial"/>
                <a:ea typeface="Arial"/>
                <a:cs typeface="Arial"/>
                <a:sym typeface="Arial"/>
              </a:rPr>
              <a:t>A scatter plot was mapped with parameters : Property Price, Lot Area, with County, Home Type taken as the marker</a:t>
            </a:r>
            <a:r>
              <a:rPr lang="en" sz="1200">
                <a:solidFill>
                  <a:srgbClr val="000000"/>
                </a:solidFill>
                <a:latin typeface="Arial"/>
                <a:ea typeface="Arial"/>
                <a:cs typeface="Arial"/>
                <a:sym typeface="Arial"/>
              </a:rPr>
              <a:t>.</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SzPct val="99896"/>
              <a:buNone/>
            </a:pPr>
            <a:r>
              <a:t/>
            </a:r>
            <a:endParaRPr b="1" sz="1531" u="sng">
              <a:solidFill>
                <a:srgbClr val="9900FF"/>
              </a:solidFill>
              <a:latin typeface="Arial"/>
              <a:ea typeface="Arial"/>
              <a:cs typeface="Arial"/>
              <a:sym typeface="Arial"/>
            </a:endParaRPr>
          </a:p>
          <a:p>
            <a:pPr indent="0" lvl="0" marL="0" rtl="0" algn="l">
              <a:lnSpc>
                <a:spcPct val="115000"/>
              </a:lnSpc>
              <a:spcBef>
                <a:spcPts val="0"/>
              </a:spcBef>
              <a:spcAft>
                <a:spcPts val="0"/>
              </a:spcAft>
              <a:buSzPct val="99896"/>
              <a:buNone/>
            </a:pPr>
            <a:r>
              <a:rPr b="1" lang="en" sz="1531" u="sng">
                <a:solidFill>
                  <a:srgbClr val="9900FF"/>
                </a:solidFill>
                <a:latin typeface="Arial"/>
                <a:ea typeface="Arial"/>
                <a:cs typeface="Arial"/>
                <a:sym typeface="Arial"/>
              </a:rPr>
              <a:t>Observations:</a:t>
            </a:r>
            <a:endParaRPr b="1" sz="1200" u="sng">
              <a:solidFill>
                <a:srgbClr val="FF9201"/>
              </a:solidFill>
              <a:latin typeface="Arial"/>
              <a:ea typeface="Arial"/>
              <a:cs typeface="Arial"/>
              <a:sym typeface="Arial"/>
            </a:endParaRPr>
          </a:p>
          <a:p>
            <a:pPr indent="0" lvl="0" marL="0" rtl="0" algn="l">
              <a:lnSpc>
                <a:spcPct val="115000"/>
              </a:lnSpc>
              <a:spcBef>
                <a:spcPts val="0"/>
              </a:spcBef>
              <a:spcAft>
                <a:spcPts val="0"/>
              </a:spcAft>
              <a:buSzPct val="109243"/>
              <a:buNone/>
            </a:pPr>
            <a:r>
              <a:rPr lang="en" sz="1400">
                <a:solidFill>
                  <a:srgbClr val="000000"/>
                </a:solidFill>
                <a:latin typeface="Arial"/>
                <a:ea typeface="Arial"/>
                <a:cs typeface="Arial"/>
                <a:sym typeface="Arial"/>
              </a:rPr>
              <a:t>It is observed that, as the Lot Area of a Property increase, the Property Price also increases.</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SzPct val="109243"/>
              <a:buNone/>
            </a:pPr>
            <a:r>
              <a:rPr lang="en" sz="1400">
                <a:solidFill>
                  <a:srgbClr val="000000"/>
                </a:solidFill>
                <a:latin typeface="Arial"/>
                <a:ea typeface="Arial"/>
                <a:cs typeface="Arial"/>
                <a:sym typeface="Arial"/>
              </a:rPr>
              <a:t>Furthermore, </a:t>
            </a:r>
            <a:r>
              <a:rPr b="1" lang="en" sz="1400">
                <a:solidFill>
                  <a:srgbClr val="000000"/>
                </a:solidFill>
                <a:latin typeface="Arial"/>
                <a:ea typeface="Arial"/>
                <a:cs typeface="Arial"/>
                <a:sym typeface="Arial"/>
              </a:rPr>
              <a:t>Single Family &amp; Condo</a:t>
            </a:r>
            <a:r>
              <a:rPr lang="en" sz="1400">
                <a:solidFill>
                  <a:srgbClr val="000000"/>
                </a:solidFill>
                <a:latin typeface="Arial"/>
                <a:ea typeface="Arial"/>
                <a:cs typeface="Arial"/>
                <a:sym typeface="Arial"/>
              </a:rPr>
              <a:t> Properties in </a:t>
            </a:r>
            <a:r>
              <a:rPr b="1" lang="en" sz="1400">
                <a:solidFill>
                  <a:srgbClr val="000000"/>
                </a:solidFill>
                <a:latin typeface="Arial"/>
                <a:ea typeface="Arial"/>
                <a:cs typeface="Arial"/>
                <a:sym typeface="Arial"/>
              </a:rPr>
              <a:t>Santa Clara &amp; San Francisco</a:t>
            </a:r>
            <a:r>
              <a:rPr lang="en" sz="1400">
                <a:solidFill>
                  <a:srgbClr val="000000"/>
                </a:solidFill>
                <a:latin typeface="Arial"/>
                <a:ea typeface="Arial"/>
                <a:cs typeface="Arial"/>
                <a:sym typeface="Arial"/>
              </a:rPr>
              <a:t> County are the highest priced properties for a specific range of Lot Area.</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SzPct val="99896"/>
              <a:buNone/>
            </a:pPr>
            <a:r>
              <a:t/>
            </a:r>
            <a:endParaRPr b="1" sz="1531" u="sng">
              <a:solidFill>
                <a:srgbClr val="9900FF"/>
              </a:solidFill>
              <a:latin typeface="Arial"/>
              <a:ea typeface="Arial"/>
              <a:cs typeface="Arial"/>
              <a:sym typeface="Arial"/>
            </a:endParaRPr>
          </a:p>
          <a:p>
            <a:pPr indent="0" lvl="0" marL="0" rtl="0" algn="l">
              <a:lnSpc>
                <a:spcPct val="115000"/>
              </a:lnSpc>
              <a:spcBef>
                <a:spcPts val="0"/>
              </a:spcBef>
              <a:spcAft>
                <a:spcPts val="0"/>
              </a:spcAft>
              <a:buSzPct val="99896"/>
              <a:buNone/>
            </a:pPr>
            <a:r>
              <a:rPr b="1" lang="en" sz="1531" u="sng">
                <a:solidFill>
                  <a:srgbClr val="9900FF"/>
                </a:solidFill>
                <a:latin typeface="Arial"/>
                <a:ea typeface="Arial"/>
                <a:cs typeface="Arial"/>
                <a:sym typeface="Arial"/>
              </a:rPr>
              <a:t>Inference:</a:t>
            </a:r>
            <a:endParaRPr b="1" sz="1200" u="sng">
              <a:solidFill>
                <a:srgbClr val="FF9201"/>
              </a:solidFill>
              <a:latin typeface="Arial"/>
              <a:ea typeface="Arial"/>
              <a:cs typeface="Arial"/>
              <a:sym typeface="Arial"/>
            </a:endParaRPr>
          </a:p>
          <a:p>
            <a:pPr indent="0" lvl="0" marL="0" rtl="0" algn="l">
              <a:lnSpc>
                <a:spcPct val="115000"/>
              </a:lnSpc>
              <a:spcBef>
                <a:spcPts val="0"/>
              </a:spcBef>
              <a:spcAft>
                <a:spcPts val="0"/>
              </a:spcAft>
              <a:buSzPct val="109243"/>
              <a:buNone/>
            </a:pPr>
            <a:r>
              <a:rPr lang="en" sz="1400">
                <a:solidFill>
                  <a:srgbClr val="000000"/>
                </a:solidFill>
                <a:latin typeface="Arial"/>
                <a:ea typeface="Arial"/>
                <a:cs typeface="Arial"/>
                <a:sym typeface="Arial"/>
              </a:rPr>
              <a:t>Property Price has a positive linear relationship with the attribute : Lot Area.</a:t>
            </a:r>
            <a:endParaRPr/>
          </a:p>
        </p:txBody>
      </p:sp>
      <p:pic>
        <p:nvPicPr>
          <p:cNvPr id="325" name="Google Shape;325;p19"/>
          <p:cNvPicPr preferRelativeResize="0"/>
          <p:nvPr/>
        </p:nvPicPr>
        <p:blipFill rotWithShape="1">
          <a:blip r:embed="rId4">
            <a:alphaModFix/>
          </a:blip>
          <a:srcRect b="0" l="0" r="0" t="0"/>
          <a:stretch/>
        </p:blipFill>
        <p:spPr>
          <a:xfrm>
            <a:off x="52075" y="1389400"/>
            <a:ext cx="5133550" cy="3667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140" name="Shape 140"/>
        <p:cNvGrpSpPr/>
        <p:nvPr/>
      </p:nvGrpSpPr>
      <p:grpSpPr>
        <a:xfrm>
          <a:off x="0" y="0"/>
          <a:ext cx="0" cy="0"/>
          <a:chOff x="0" y="0"/>
          <a:chExt cx="0" cy="0"/>
        </a:xfrm>
      </p:grpSpPr>
      <p:sp>
        <p:nvSpPr>
          <p:cNvPr id="141" name="Google Shape;141;p2"/>
          <p:cNvSpPr txBox="1"/>
          <p:nvPr>
            <p:ph type="title"/>
          </p:nvPr>
        </p:nvSpPr>
        <p:spPr>
          <a:xfrm>
            <a:off x="835650" y="129325"/>
            <a:ext cx="7636800" cy="25128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00000"/>
              <a:buNone/>
            </a:pP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ct val="100000"/>
              <a:buNone/>
            </a:pPr>
            <a:r>
              <a:rPr b="1" lang="en">
                <a:solidFill>
                  <a:schemeClr val="dk1"/>
                </a:solidFill>
                <a:latin typeface="Times New Roman"/>
                <a:ea typeface="Times New Roman"/>
                <a:cs typeface="Times New Roman"/>
                <a:sym typeface="Times New Roman"/>
              </a:rPr>
              <a:t>Objectives: </a:t>
            </a:r>
            <a:endParaRPr b="1">
              <a:solidFill>
                <a:schemeClr val="dk1"/>
              </a:solidFill>
              <a:latin typeface="Times New Roman"/>
              <a:ea typeface="Times New Roman"/>
              <a:cs typeface="Times New Roman"/>
              <a:sym typeface="Times New Roman"/>
            </a:endParaRPr>
          </a:p>
          <a:p>
            <a:pPr indent="-388620" lvl="0" marL="457200" rtl="0" algn="l">
              <a:lnSpc>
                <a:spcPct val="100000"/>
              </a:lnSpc>
              <a:spcBef>
                <a:spcPts val="0"/>
              </a:spcBef>
              <a:spcAft>
                <a:spcPts val="0"/>
              </a:spcAft>
              <a:buClr>
                <a:schemeClr val="dk1"/>
              </a:buClr>
              <a:buSzPct val="100000"/>
              <a:buFont typeface="Times New Roman"/>
              <a:buChar char="●"/>
            </a:pPr>
            <a:r>
              <a:rPr lang="en">
                <a:solidFill>
                  <a:schemeClr val="dk1"/>
                </a:solidFill>
                <a:latin typeface="Times New Roman"/>
                <a:ea typeface="Times New Roman"/>
                <a:cs typeface="Times New Roman"/>
                <a:sym typeface="Times New Roman"/>
              </a:rPr>
              <a:t>Comparison Study on property price and associated attributes.</a:t>
            </a:r>
            <a:endParaRPr>
              <a:solidFill>
                <a:schemeClr val="dk1"/>
              </a:solidFill>
              <a:latin typeface="Times New Roman"/>
              <a:ea typeface="Times New Roman"/>
              <a:cs typeface="Times New Roman"/>
              <a:sym typeface="Times New Roman"/>
            </a:endParaRPr>
          </a:p>
          <a:p>
            <a:pPr indent="-388620" lvl="0" marL="457200" rtl="0" algn="l">
              <a:lnSpc>
                <a:spcPct val="100000"/>
              </a:lnSpc>
              <a:spcBef>
                <a:spcPts val="0"/>
              </a:spcBef>
              <a:spcAft>
                <a:spcPts val="0"/>
              </a:spcAft>
              <a:buClr>
                <a:schemeClr val="dk1"/>
              </a:buClr>
              <a:buSzPct val="100000"/>
              <a:buFont typeface="Times New Roman"/>
              <a:buChar char="●"/>
            </a:pPr>
            <a:r>
              <a:rPr lang="en">
                <a:solidFill>
                  <a:schemeClr val="dk1"/>
                </a:solidFill>
                <a:latin typeface="Times New Roman"/>
                <a:ea typeface="Times New Roman"/>
                <a:cs typeface="Times New Roman"/>
                <a:sym typeface="Times New Roman"/>
              </a:rPr>
              <a:t>Predict Zestimate by considering it’s influencing factors.</a:t>
            </a:r>
            <a:endParaRPr>
              <a:solidFill>
                <a:schemeClr val="dk1"/>
              </a:solidFill>
              <a:latin typeface="Times New Roman"/>
              <a:ea typeface="Times New Roman"/>
              <a:cs typeface="Times New Roman"/>
              <a:sym typeface="Times New Roman"/>
            </a:endParaRPr>
          </a:p>
          <a:p>
            <a:pPr indent="-388620" lvl="0" marL="457200" rtl="0" algn="l">
              <a:lnSpc>
                <a:spcPct val="100000"/>
              </a:lnSpc>
              <a:spcBef>
                <a:spcPts val="0"/>
              </a:spcBef>
              <a:spcAft>
                <a:spcPts val="0"/>
              </a:spcAft>
              <a:buClr>
                <a:schemeClr val="dk1"/>
              </a:buClr>
              <a:buSzPct val="100000"/>
              <a:buFont typeface="Times New Roman"/>
              <a:buChar char="●"/>
            </a:pPr>
            <a:r>
              <a:rPr lang="en">
                <a:solidFill>
                  <a:schemeClr val="dk1"/>
                </a:solidFill>
                <a:latin typeface="Times New Roman"/>
                <a:ea typeface="Times New Roman"/>
                <a:cs typeface="Times New Roman"/>
                <a:sym typeface="Times New Roman"/>
              </a:rPr>
              <a:t>Making inferences using regression analysis.</a:t>
            </a:r>
            <a:endParaRPr>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ct val="111111"/>
              <a:buNone/>
            </a:pPr>
            <a:r>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ct val="100000"/>
              <a:buNone/>
            </a:pPr>
            <a:r>
              <a:t/>
            </a:r>
            <a:endParaRPr>
              <a:solidFill>
                <a:schemeClr val="dk1"/>
              </a:solidFill>
              <a:latin typeface="Times New Roman"/>
              <a:ea typeface="Times New Roman"/>
              <a:cs typeface="Times New Roman"/>
              <a:sym typeface="Times New Roman"/>
            </a:endParaRPr>
          </a:p>
        </p:txBody>
      </p:sp>
      <p:sp>
        <p:nvSpPr>
          <p:cNvPr id="142" name="Google Shape;14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43" name="Google Shape;143;p2"/>
          <p:cNvPicPr preferRelativeResize="0"/>
          <p:nvPr/>
        </p:nvPicPr>
        <p:blipFill rotWithShape="1">
          <a:blip r:embed="rId4">
            <a:alphaModFix/>
          </a:blip>
          <a:srcRect b="0" l="0" r="0" t="0"/>
          <a:stretch/>
        </p:blipFill>
        <p:spPr>
          <a:xfrm>
            <a:off x="-6850" y="2630700"/>
            <a:ext cx="2342275" cy="2512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190"/>
          </a:blip>
          <a:stretch>
            <a:fillRect/>
          </a:stretch>
        </a:blipFill>
      </p:bgPr>
    </p:bg>
    <p:spTree>
      <p:nvGrpSpPr>
        <p:cNvPr id="329" name="Shape 329"/>
        <p:cNvGrpSpPr/>
        <p:nvPr/>
      </p:nvGrpSpPr>
      <p:grpSpPr>
        <a:xfrm>
          <a:off x="0" y="0"/>
          <a:ext cx="0" cy="0"/>
          <a:chOff x="0" y="0"/>
          <a:chExt cx="0" cy="0"/>
        </a:xfrm>
      </p:grpSpPr>
      <p:sp>
        <p:nvSpPr>
          <p:cNvPr id="330" name="Google Shape;330;p20"/>
          <p:cNvSpPr txBox="1"/>
          <p:nvPr>
            <p:ph type="title"/>
          </p:nvPr>
        </p:nvSpPr>
        <p:spPr>
          <a:xfrm>
            <a:off x="1052550" y="383325"/>
            <a:ext cx="7776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60"/>
              <a:buNone/>
            </a:pPr>
            <a:r>
              <a:rPr b="1" lang="en" sz="2520">
                <a:solidFill>
                  <a:schemeClr val="dk1"/>
                </a:solidFill>
                <a:latin typeface="Times New Roman"/>
                <a:ea typeface="Times New Roman"/>
                <a:cs typeface="Times New Roman"/>
                <a:sym typeface="Times New Roman"/>
              </a:rPr>
              <a:t>Property Price &amp; Associated Attributes </a:t>
            </a:r>
            <a:endParaRPr b="1" sz="252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160"/>
              <a:buNone/>
            </a:pPr>
            <a:r>
              <a:rPr b="1" lang="en" sz="2520">
                <a:solidFill>
                  <a:schemeClr val="dk1"/>
                </a:solidFill>
                <a:latin typeface="Times New Roman"/>
                <a:ea typeface="Times New Roman"/>
                <a:cs typeface="Times New Roman"/>
                <a:sym typeface="Times New Roman"/>
              </a:rPr>
              <a:t>Comparison Study</a:t>
            </a:r>
            <a:endParaRPr sz="2160"/>
          </a:p>
        </p:txBody>
      </p:sp>
      <p:sp>
        <p:nvSpPr>
          <p:cNvPr id="331" name="Google Shape;331;p20"/>
          <p:cNvSpPr txBox="1"/>
          <p:nvPr>
            <p:ph idx="1" type="body"/>
          </p:nvPr>
        </p:nvSpPr>
        <p:spPr>
          <a:xfrm>
            <a:off x="4760775" y="929100"/>
            <a:ext cx="4323300" cy="389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770"/>
              <a:buNone/>
            </a:pPr>
            <a:r>
              <a:rPr b="1" lang="en" sz="1262" u="sng">
                <a:solidFill>
                  <a:srgbClr val="9900FF"/>
                </a:solidFill>
                <a:latin typeface="Arial"/>
                <a:ea typeface="Arial"/>
                <a:cs typeface="Arial"/>
                <a:sym typeface="Arial"/>
              </a:rPr>
              <a:t>Objective:</a:t>
            </a:r>
            <a:endParaRPr b="1" sz="1030" u="sng">
              <a:solidFill>
                <a:srgbClr val="FF9201"/>
              </a:solidFill>
              <a:latin typeface="Arial"/>
              <a:ea typeface="Arial"/>
              <a:cs typeface="Arial"/>
              <a:sym typeface="Arial"/>
            </a:endParaRPr>
          </a:p>
          <a:p>
            <a:pPr indent="0" lvl="0" marL="0" rtl="0" algn="l">
              <a:lnSpc>
                <a:spcPct val="115000"/>
              </a:lnSpc>
              <a:spcBef>
                <a:spcPts val="0"/>
              </a:spcBef>
              <a:spcAft>
                <a:spcPts val="0"/>
              </a:spcAft>
              <a:buSzPts val="770"/>
              <a:buNone/>
            </a:pPr>
            <a:r>
              <a:rPr lang="en" sz="1170">
                <a:solidFill>
                  <a:srgbClr val="000000"/>
                </a:solidFill>
                <a:latin typeface="Arial"/>
                <a:ea typeface="Arial"/>
                <a:cs typeface="Arial"/>
                <a:sym typeface="Arial"/>
              </a:rPr>
              <a:t>To analyze the Variation of Price Per Sq.Ft. of Property within a Location for different Locations.</a:t>
            </a:r>
            <a:endParaRPr sz="1030">
              <a:solidFill>
                <a:srgbClr val="000000"/>
              </a:solidFill>
              <a:latin typeface="Arial"/>
              <a:ea typeface="Arial"/>
              <a:cs typeface="Arial"/>
              <a:sym typeface="Arial"/>
            </a:endParaRPr>
          </a:p>
          <a:p>
            <a:pPr indent="0" lvl="0" marL="0" rtl="0" algn="l">
              <a:lnSpc>
                <a:spcPct val="115000"/>
              </a:lnSpc>
              <a:spcBef>
                <a:spcPts val="0"/>
              </a:spcBef>
              <a:spcAft>
                <a:spcPts val="0"/>
              </a:spcAft>
              <a:buSzPts val="770"/>
              <a:buNone/>
            </a:pPr>
            <a:r>
              <a:t/>
            </a:r>
            <a:endParaRPr b="1" sz="1262" u="sng">
              <a:solidFill>
                <a:srgbClr val="9900FF"/>
              </a:solidFill>
              <a:latin typeface="Arial"/>
              <a:ea typeface="Arial"/>
              <a:cs typeface="Arial"/>
              <a:sym typeface="Arial"/>
            </a:endParaRPr>
          </a:p>
          <a:p>
            <a:pPr indent="0" lvl="0" marL="0" rtl="0" algn="l">
              <a:lnSpc>
                <a:spcPct val="115000"/>
              </a:lnSpc>
              <a:spcBef>
                <a:spcPts val="0"/>
              </a:spcBef>
              <a:spcAft>
                <a:spcPts val="0"/>
              </a:spcAft>
              <a:buSzPts val="770"/>
              <a:buNone/>
            </a:pPr>
            <a:r>
              <a:rPr b="1" lang="en" sz="1262" u="sng">
                <a:solidFill>
                  <a:srgbClr val="9900FF"/>
                </a:solidFill>
                <a:latin typeface="Arial"/>
                <a:ea typeface="Arial"/>
                <a:cs typeface="Arial"/>
                <a:sym typeface="Arial"/>
              </a:rPr>
              <a:t>Technique:</a:t>
            </a:r>
            <a:endParaRPr b="1" sz="1030" u="sng">
              <a:solidFill>
                <a:srgbClr val="FF9201"/>
              </a:solidFill>
              <a:latin typeface="Arial"/>
              <a:ea typeface="Arial"/>
              <a:cs typeface="Arial"/>
              <a:sym typeface="Arial"/>
            </a:endParaRPr>
          </a:p>
          <a:p>
            <a:pPr indent="0" lvl="0" marL="0" rtl="0" algn="l">
              <a:lnSpc>
                <a:spcPct val="115000"/>
              </a:lnSpc>
              <a:spcBef>
                <a:spcPts val="0"/>
              </a:spcBef>
              <a:spcAft>
                <a:spcPts val="0"/>
              </a:spcAft>
              <a:buSzPts val="770"/>
              <a:buNone/>
            </a:pPr>
            <a:r>
              <a:rPr lang="en" sz="1170">
                <a:solidFill>
                  <a:srgbClr val="000000"/>
                </a:solidFill>
                <a:latin typeface="Arial"/>
                <a:ea typeface="Arial"/>
                <a:cs typeface="Arial"/>
                <a:sym typeface="Arial"/>
              </a:rPr>
              <a:t>A bar polar chart was plotted with parameters : Price Per Sq.Ft., City, with Price Per Sq.Ft. taken as the strength indicator.</a:t>
            </a:r>
            <a:endParaRPr sz="1030">
              <a:solidFill>
                <a:srgbClr val="000000"/>
              </a:solidFill>
              <a:latin typeface="Arial"/>
              <a:ea typeface="Arial"/>
              <a:cs typeface="Arial"/>
              <a:sym typeface="Arial"/>
            </a:endParaRPr>
          </a:p>
          <a:p>
            <a:pPr indent="0" lvl="0" marL="0" rtl="0" algn="l">
              <a:lnSpc>
                <a:spcPct val="115000"/>
              </a:lnSpc>
              <a:spcBef>
                <a:spcPts val="0"/>
              </a:spcBef>
              <a:spcAft>
                <a:spcPts val="0"/>
              </a:spcAft>
              <a:buSzPts val="770"/>
              <a:buNone/>
            </a:pPr>
            <a:r>
              <a:t/>
            </a:r>
            <a:endParaRPr b="1" sz="1262" u="sng">
              <a:solidFill>
                <a:srgbClr val="9900FF"/>
              </a:solidFill>
              <a:latin typeface="Arial"/>
              <a:ea typeface="Arial"/>
              <a:cs typeface="Arial"/>
              <a:sym typeface="Arial"/>
            </a:endParaRPr>
          </a:p>
          <a:p>
            <a:pPr indent="0" lvl="0" marL="0" rtl="0" algn="l">
              <a:lnSpc>
                <a:spcPct val="115000"/>
              </a:lnSpc>
              <a:spcBef>
                <a:spcPts val="0"/>
              </a:spcBef>
              <a:spcAft>
                <a:spcPts val="0"/>
              </a:spcAft>
              <a:buSzPts val="770"/>
              <a:buNone/>
            </a:pPr>
            <a:r>
              <a:rPr b="1" lang="en" sz="1262" u="sng">
                <a:solidFill>
                  <a:srgbClr val="9900FF"/>
                </a:solidFill>
                <a:latin typeface="Arial"/>
                <a:ea typeface="Arial"/>
                <a:cs typeface="Arial"/>
                <a:sym typeface="Arial"/>
              </a:rPr>
              <a:t>Observations:</a:t>
            </a:r>
            <a:endParaRPr b="1" sz="1030" u="sng">
              <a:solidFill>
                <a:srgbClr val="FF9201"/>
              </a:solidFill>
              <a:latin typeface="Arial"/>
              <a:ea typeface="Arial"/>
              <a:cs typeface="Arial"/>
              <a:sym typeface="Arial"/>
            </a:endParaRPr>
          </a:p>
          <a:p>
            <a:pPr indent="0" lvl="0" marL="0" rtl="0" algn="l">
              <a:lnSpc>
                <a:spcPct val="115000"/>
              </a:lnSpc>
              <a:spcBef>
                <a:spcPts val="0"/>
              </a:spcBef>
              <a:spcAft>
                <a:spcPts val="0"/>
              </a:spcAft>
              <a:buSzPts val="770"/>
              <a:buNone/>
            </a:pPr>
            <a:r>
              <a:rPr lang="en" sz="1170">
                <a:solidFill>
                  <a:srgbClr val="000000"/>
                </a:solidFill>
                <a:latin typeface="Arial"/>
                <a:ea typeface="Arial"/>
                <a:cs typeface="Arial"/>
                <a:sym typeface="Arial"/>
              </a:rPr>
              <a:t>It is observed that, on an average, within a City, the Price Per Sq.Ft. for property ranges from </a:t>
            </a:r>
            <a:r>
              <a:rPr b="1" lang="en" sz="1170">
                <a:solidFill>
                  <a:srgbClr val="000000"/>
                </a:solidFill>
                <a:latin typeface="Arial"/>
                <a:ea typeface="Arial"/>
                <a:cs typeface="Arial"/>
                <a:sym typeface="Arial"/>
              </a:rPr>
              <a:t>[$600 - $1200]</a:t>
            </a:r>
            <a:r>
              <a:rPr lang="en" sz="1170">
                <a:solidFill>
                  <a:srgbClr val="000000"/>
                </a:solidFill>
                <a:latin typeface="Arial"/>
                <a:ea typeface="Arial"/>
                <a:cs typeface="Arial"/>
                <a:sym typeface="Arial"/>
              </a:rPr>
              <a:t>. Furthermore, the cities: </a:t>
            </a:r>
            <a:r>
              <a:rPr b="1" lang="en" sz="1170">
                <a:solidFill>
                  <a:srgbClr val="000000"/>
                </a:solidFill>
                <a:latin typeface="Arial"/>
                <a:ea typeface="Arial"/>
                <a:cs typeface="Arial"/>
                <a:sym typeface="Arial"/>
              </a:rPr>
              <a:t>San Francisco, San Jose &amp; Sunnyvale</a:t>
            </a:r>
            <a:r>
              <a:rPr lang="en" sz="1170">
                <a:solidFill>
                  <a:srgbClr val="000000"/>
                </a:solidFill>
                <a:latin typeface="Arial"/>
                <a:ea typeface="Arial"/>
                <a:cs typeface="Arial"/>
                <a:sym typeface="Arial"/>
              </a:rPr>
              <a:t> have the Price Per Sq.Ft. on a higher side, whereas the cities: </a:t>
            </a:r>
            <a:r>
              <a:rPr b="1" lang="en" sz="1170">
                <a:solidFill>
                  <a:srgbClr val="000000"/>
                </a:solidFill>
                <a:latin typeface="Arial"/>
                <a:ea typeface="Arial"/>
                <a:cs typeface="Arial"/>
                <a:sym typeface="Arial"/>
              </a:rPr>
              <a:t>Hayward, Piedmont &amp; Livermore</a:t>
            </a:r>
            <a:r>
              <a:rPr lang="en" sz="1170">
                <a:solidFill>
                  <a:srgbClr val="000000"/>
                </a:solidFill>
                <a:latin typeface="Arial"/>
                <a:ea typeface="Arial"/>
                <a:cs typeface="Arial"/>
                <a:sym typeface="Arial"/>
              </a:rPr>
              <a:t> have lower set of values.</a:t>
            </a:r>
            <a:endParaRPr sz="1030">
              <a:solidFill>
                <a:srgbClr val="000000"/>
              </a:solidFill>
              <a:latin typeface="Arial"/>
              <a:ea typeface="Arial"/>
              <a:cs typeface="Arial"/>
              <a:sym typeface="Arial"/>
            </a:endParaRPr>
          </a:p>
          <a:p>
            <a:pPr indent="0" lvl="0" marL="0" rtl="0" algn="l">
              <a:lnSpc>
                <a:spcPct val="115000"/>
              </a:lnSpc>
              <a:spcBef>
                <a:spcPts val="0"/>
              </a:spcBef>
              <a:spcAft>
                <a:spcPts val="0"/>
              </a:spcAft>
              <a:buSzPts val="770"/>
              <a:buNone/>
            </a:pPr>
            <a:r>
              <a:t/>
            </a:r>
            <a:endParaRPr b="1" sz="1262" u="sng">
              <a:solidFill>
                <a:srgbClr val="9900FF"/>
              </a:solidFill>
              <a:latin typeface="Arial"/>
              <a:ea typeface="Arial"/>
              <a:cs typeface="Arial"/>
              <a:sym typeface="Arial"/>
            </a:endParaRPr>
          </a:p>
          <a:p>
            <a:pPr indent="0" lvl="0" marL="0" rtl="0" algn="l">
              <a:lnSpc>
                <a:spcPct val="115000"/>
              </a:lnSpc>
              <a:spcBef>
                <a:spcPts val="0"/>
              </a:spcBef>
              <a:spcAft>
                <a:spcPts val="0"/>
              </a:spcAft>
              <a:buSzPts val="770"/>
              <a:buNone/>
            </a:pPr>
            <a:r>
              <a:rPr b="1" lang="en" sz="1262" u="sng">
                <a:solidFill>
                  <a:srgbClr val="9900FF"/>
                </a:solidFill>
                <a:latin typeface="Arial"/>
                <a:ea typeface="Arial"/>
                <a:cs typeface="Arial"/>
                <a:sym typeface="Arial"/>
              </a:rPr>
              <a:t>Inference:</a:t>
            </a:r>
            <a:endParaRPr b="1" sz="1030" u="sng">
              <a:solidFill>
                <a:srgbClr val="FF9201"/>
              </a:solidFill>
              <a:latin typeface="Arial"/>
              <a:ea typeface="Arial"/>
              <a:cs typeface="Arial"/>
              <a:sym typeface="Arial"/>
            </a:endParaRPr>
          </a:p>
          <a:p>
            <a:pPr indent="0" lvl="0" marL="0" rtl="0" algn="l">
              <a:lnSpc>
                <a:spcPct val="115000"/>
              </a:lnSpc>
              <a:spcBef>
                <a:spcPts val="0"/>
              </a:spcBef>
              <a:spcAft>
                <a:spcPts val="0"/>
              </a:spcAft>
              <a:buSzPts val="770"/>
              <a:buNone/>
            </a:pPr>
            <a:r>
              <a:rPr lang="en" sz="1170">
                <a:solidFill>
                  <a:srgbClr val="000000"/>
                </a:solidFill>
                <a:latin typeface="Arial"/>
                <a:ea typeface="Arial"/>
                <a:cs typeface="Arial"/>
                <a:sym typeface="Arial"/>
              </a:rPr>
              <a:t>Price Per Sq.Ft. is strongly influenced by the attribute : City.</a:t>
            </a:r>
            <a:endParaRPr b="1" sz="1171" u="sng">
              <a:solidFill>
                <a:srgbClr val="9900FF"/>
              </a:solidFill>
              <a:latin typeface="Arial"/>
              <a:ea typeface="Arial"/>
              <a:cs typeface="Arial"/>
              <a:sym typeface="Arial"/>
            </a:endParaRPr>
          </a:p>
        </p:txBody>
      </p:sp>
      <p:pic>
        <p:nvPicPr>
          <p:cNvPr id="332" name="Google Shape;332;p20"/>
          <p:cNvPicPr preferRelativeResize="0"/>
          <p:nvPr/>
        </p:nvPicPr>
        <p:blipFill rotWithShape="1">
          <a:blip r:embed="rId4">
            <a:alphaModFix/>
          </a:blip>
          <a:srcRect b="0" l="0" r="0" t="0"/>
          <a:stretch/>
        </p:blipFill>
        <p:spPr>
          <a:xfrm>
            <a:off x="0" y="1389375"/>
            <a:ext cx="4820725" cy="3754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190"/>
          </a:blip>
          <a:stretch>
            <a:fillRect/>
          </a:stretch>
        </a:blipFill>
      </p:bgPr>
    </p:bg>
    <p:spTree>
      <p:nvGrpSpPr>
        <p:cNvPr id="336" name="Shape 336"/>
        <p:cNvGrpSpPr/>
        <p:nvPr/>
      </p:nvGrpSpPr>
      <p:grpSpPr>
        <a:xfrm>
          <a:off x="0" y="0"/>
          <a:ext cx="0" cy="0"/>
          <a:chOff x="0" y="0"/>
          <a:chExt cx="0" cy="0"/>
        </a:xfrm>
      </p:grpSpPr>
      <p:sp>
        <p:nvSpPr>
          <p:cNvPr id="337" name="Google Shape;337;p21"/>
          <p:cNvSpPr txBox="1"/>
          <p:nvPr>
            <p:ph type="title"/>
          </p:nvPr>
        </p:nvSpPr>
        <p:spPr>
          <a:xfrm>
            <a:off x="1052550" y="383325"/>
            <a:ext cx="7776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60"/>
              <a:buNone/>
            </a:pPr>
            <a:r>
              <a:rPr b="1" lang="en" sz="2520">
                <a:solidFill>
                  <a:schemeClr val="dk1"/>
                </a:solidFill>
                <a:latin typeface="Times New Roman"/>
                <a:ea typeface="Times New Roman"/>
                <a:cs typeface="Times New Roman"/>
                <a:sym typeface="Times New Roman"/>
              </a:rPr>
              <a:t>Property Price &amp; Associated Attributes </a:t>
            </a:r>
            <a:endParaRPr b="1" sz="252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160"/>
              <a:buNone/>
            </a:pPr>
            <a:r>
              <a:rPr b="1" lang="en" sz="2520">
                <a:solidFill>
                  <a:schemeClr val="dk1"/>
                </a:solidFill>
                <a:latin typeface="Times New Roman"/>
                <a:ea typeface="Times New Roman"/>
                <a:cs typeface="Times New Roman"/>
                <a:sym typeface="Times New Roman"/>
              </a:rPr>
              <a:t>Comparison Study</a:t>
            </a:r>
            <a:endParaRPr sz="2160"/>
          </a:p>
        </p:txBody>
      </p:sp>
      <p:sp>
        <p:nvSpPr>
          <p:cNvPr id="338" name="Google Shape;338;p21"/>
          <p:cNvSpPr txBox="1"/>
          <p:nvPr>
            <p:ph idx="1" type="body"/>
          </p:nvPr>
        </p:nvSpPr>
        <p:spPr>
          <a:xfrm>
            <a:off x="4820725" y="989025"/>
            <a:ext cx="4323300" cy="389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262" u="sng">
                <a:solidFill>
                  <a:srgbClr val="9900FF"/>
                </a:solidFill>
                <a:latin typeface="Arial"/>
                <a:ea typeface="Arial"/>
                <a:cs typeface="Arial"/>
                <a:sym typeface="Arial"/>
              </a:rPr>
              <a:t>Objective:</a:t>
            </a:r>
            <a:endParaRPr b="1" sz="1200" u="sng">
              <a:solidFill>
                <a:srgbClr val="FF9201"/>
              </a:solidFill>
              <a:latin typeface="Arial"/>
              <a:ea typeface="Arial"/>
              <a:cs typeface="Arial"/>
              <a:sym typeface="Arial"/>
            </a:endParaRPr>
          </a:p>
          <a:p>
            <a:pPr indent="0" lvl="0" marL="0" rtl="0" algn="l">
              <a:lnSpc>
                <a:spcPct val="115000"/>
              </a:lnSpc>
              <a:spcBef>
                <a:spcPts val="0"/>
              </a:spcBef>
              <a:spcAft>
                <a:spcPts val="0"/>
              </a:spcAft>
              <a:buSzPts val="1300"/>
              <a:buNone/>
            </a:pPr>
            <a:r>
              <a:rPr lang="en" sz="1170">
                <a:solidFill>
                  <a:srgbClr val="000000"/>
                </a:solidFill>
                <a:latin typeface="Arial"/>
                <a:ea typeface="Arial"/>
                <a:cs typeface="Arial"/>
                <a:sym typeface="Arial"/>
              </a:rPr>
              <a:t>To analyze the Variation of  Property Tax of Property within a Location for different Locations.</a:t>
            </a:r>
            <a:endParaRPr sz="1170">
              <a:solidFill>
                <a:srgbClr val="000000"/>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sz="1170">
              <a:solidFill>
                <a:srgbClr val="000000"/>
              </a:solidFill>
              <a:latin typeface="Arial"/>
              <a:ea typeface="Arial"/>
              <a:cs typeface="Arial"/>
              <a:sym typeface="Arial"/>
            </a:endParaRPr>
          </a:p>
          <a:p>
            <a:pPr indent="0" lvl="0" marL="0" rtl="0" algn="l">
              <a:lnSpc>
                <a:spcPct val="115000"/>
              </a:lnSpc>
              <a:spcBef>
                <a:spcPts val="0"/>
              </a:spcBef>
              <a:spcAft>
                <a:spcPts val="0"/>
              </a:spcAft>
              <a:buSzPts val="1300"/>
              <a:buNone/>
            </a:pPr>
            <a:r>
              <a:rPr b="1" lang="en" sz="1262" u="sng">
                <a:solidFill>
                  <a:srgbClr val="9900FF"/>
                </a:solidFill>
                <a:latin typeface="Arial"/>
                <a:ea typeface="Arial"/>
                <a:cs typeface="Arial"/>
                <a:sym typeface="Arial"/>
              </a:rPr>
              <a:t>Technique:</a:t>
            </a:r>
            <a:endParaRPr b="1" sz="1200" u="sng">
              <a:solidFill>
                <a:srgbClr val="FF9201"/>
              </a:solidFill>
              <a:latin typeface="Arial"/>
              <a:ea typeface="Arial"/>
              <a:cs typeface="Arial"/>
              <a:sym typeface="Arial"/>
            </a:endParaRPr>
          </a:p>
          <a:p>
            <a:pPr indent="0" lvl="0" marL="0" rtl="0" algn="l">
              <a:lnSpc>
                <a:spcPct val="115000"/>
              </a:lnSpc>
              <a:spcBef>
                <a:spcPts val="0"/>
              </a:spcBef>
              <a:spcAft>
                <a:spcPts val="0"/>
              </a:spcAft>
              <a:buSzPts val="1300"/>
              <a:buNone/>
            </a:pPr>
            <a:r>
              <a:rPr lang="en" sz="1170">
                <a:solidFill>
                  <a:srgbClr val="000000"/>
                </a:solidFill>
                <a:latin typeface="Arial"/>
                <a:ea typeface="Arial"/>
                <a:cs typeface="Arial"/>
                <a:sym typeface="Arial"/>
              </a:rPr>
              <a:t>A bar polar chart was plotted with parameters : Property Tax, City, with Price Property Tax taken as the strength indicator.</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b="1" sz="1262" u="sng">
              <a:solidFill>
                <a:srgbClr val="9900FF"/>
              </a:solidFill>
              <a:latin typeface="Arial"/>
              <a:ea typeface="Arial"/>
              <a:cs typeface="Arial"/>
              <a:sym typeface="Arial"/>
            </a:endParaRPr>
          </a:p>
          <a:p>
            <a:pPr indent="0" lvl="0" marL="0" rtl="0" algn="l">
              <a:lnSpc>
                <a:spcPct val="115000"/>
              </a:lnSpc>
              <a:spcBef>
                <a:spcPts val="0"/>
              </a:spcBef>
              <a:spcAft>
                <a:spcPts val="0"/>
              </a:spcAft>
              <a:buSzPts val="1300"/>
              <a:buNone/>
            </a:pPr>
            <a:r>
              <a:rPr b="1" lang="en" sz="1262" u="sng">
                <a:solidFill>
                  <a:srgbClr val="9900FF"/>
                </a:solidFill>
                <a:latin typeface="Arial"/>
                <a:ea typeface="Arial"/>
                <a:cs typeface="Arial"/>
                <a:sym typeface="Arial"/>
              </a:rPr>
              <a:t>Observations:</a:t>
            </a:r>
            <a:endParaRPr b="1" sz="1200" u="sng">
              <a:solidFill>
                <a:srgbClr val="FF9201"/>
              </a:solidFill>
              <a:latin typeface="Arial"/>
              <a:ea typeface="Arial"/>
              <a:cs typeface="Arial"/>
              <a:sym typeface="Arial"/>
            </a:endParaRPr>
          </a:p>
          <a:p>
            <a:pPr indent="0" lvl="0" marL="0" rtl="0" algn="l">
              <a:lnSpc>
                <a:spcPct val="115000"/>
              </a:lnSpc>
              <a:spcBef>
                <a:spcPts val="0"/>
              </a:spcBef>
              <a:spcAft>
                <a:spcPts val="0"/>
              </a:spcAft>
              <a:buSzPts val="1300"/>
              <a:buNone/>
            </a:pPr>
            <a:r>
              <a:rPr lang="en" sz="1170">
                <a:solidFill>
                  <a:srgbClr val="000000"/>
                </a:solidFill>
                <a:latin typeface="Arial"/>
                <a:ea typeface="Arial"/>
                <a:cs typeface="Arial"/>
                <a:sym typeface="Arial"/>
              </a:rPr>
              <a:t>It is observed that, on an average, within a City, the Property Tax rate for property ranges from </a:t>
            </a:r>
            <a:r>
              <a:rPr b="1" lang="en" sz="1170">
                <a:solidFill>
                  <a:srgbClr val="000000"/>
                </a:solidFill>
                <a:latin typeface="Arial"/>
                <a:ea typeface="Arial"/>
                <a:cs typeface="Arial"/>
                <a:sym typeface="Arial"/>
              </a:rPr>
              <a:t>[0.60-0.80]</a:t>
            </a:r>
            <a:r>
              <a:rPr lang="en" sz="1170">
                <a:solidFill>
                  <a:srgbClr val="000000"/>
                </a:solidFill>
                <a:latin typeface="Arial"/>
                <a:ea typeface="Arial"/>
                <a:cs typeface="Arial"/>
                <a:sym typeface="Arial"/>
              </a:rPr>
              <a:t>. It is also noted that within a county most of the cities have a similar Property Tax rates. Furthermore, the city: </a:t>
            </a:r>
            <a:r>
              <a:rPr b="1" lang="en" sz="1170">
                <a:solidFill>
                  <a:srgbClr val="000000"/>
                </a:solidFill>
                <a:latin typeface="Arial"/>
                <a:ea typeface="Arial"/>
                <a:cs typeface="Arial"/>
                <a:sym typeface="Arial"/>
              </a:rPr>
              <a:t>San Francisco</a:t>
            </a:r>
            <a:r>
              <a:rPr lang="en" sz="1170">
                <a:solidFill>
                  <a:srgbClr val="000000"/>
                </a:solidFill>
                <a:latin typeface="Arial"/>
                <a:ea typeface="Arial"/>
                <a:cs typeface="Arial"/>
                <a:sym typeface="Arial"/>
              </a:rPr>
              <a:t> has the lowest Property Tax whereas the cities: </a:t>
            </a:r>
            <a:r>
              <a:rPr b="1" lang="en" sz="1170">
                <a:solidFill>
                  <a:srgbClr val="000000"/>
                </a:solidFill>
                <a:latin typeface="Arial"/>
                <a:ea typeface="Arial"/>
                <a:cs typeface="Arial"/>
                <a:sym typeface="Arial"/>
              </a:rPr>
              <a:t>Fremont, Oakland, Dublin</a:t>
            </a:r>
            <a:r>
              <a:rPr lang="en" sz="1170">
                <a:solidFill>
                  <a:srgbClr val="000000"/>
                </a:solidFill>
                <a:latin typeface="Arial"/>
                <a:ea typeface="Arial"/>
                <a:cs typeface="Arial"/>
                <a:sym typeface="Arial"/>
              </a:rPr>
              <a:t> have the highest rates for Property Tax.</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b="1" sz="1262" u="sng">
              <a:solidFill>
                <a:srgbClr val="9900FF"/>
              </a:solidFill>
              <a:latin typeface="Arial"/>
              <a:ea typeface="Arial"/>
              <a:cs typeface="Arial"/>
              <a:sym typeface="Arial"/>
            </a:endParaRPr>
          </a:p>
          <a:p>
            <a:pPr indent="0" lvl="0" marL="0" rtl="0" algn="l">
              <a:lnSpc>
                <a:spcPct val="115000"/>
              </a:lnSpc>
              <a:spcBef>
                <a:spcPts val="0"/>
              </a:spcBef>
              <a:spcAft>
                <a:spcPts val="0"/>
              </a:spcAft>
              <a:buSzPts val="1300"/>
              <a:buNone/>
            </a:pPr>
            <a:r>
              <a:rPr b="1" lang="en" sz="1262" u="sng">
                <a:solidFill>
                  <a:srgbClr val="9900FF"/>
                </a:solidFill>
                <a:latin typeface="Arial"/>
                <a:ea typeface="Arial"/>
                <a:cs typeface="Arial"/>
                <a:sym typeface="Arial"/>
              </a:rPr>
              <a:t>Inference:</a:t>
            </a:r>
            <a:endParaRPr b="1" sz="1200" u="sng">
              <a:solidFill>
                <a:srgbClr val="FF9201"/>
              </a:solidFill>
              <a:latin typeface="Arial"/>
              <a:ea typeface="Arial"/>
              <a:cs typeface="Arial"/>
              <a:sym typeface="Arial"/>
            </a:endParaRPr>
          </a:p>
          <a:p>
            <a:pPr indent="0" lvl="0" marL="0" rtl="0" algn="l">
              <a:lnSpc>
                <a:spcPct val="115000"/>
              </a:lnSpc>
              <a:spcBef>
                <a:spcPts val="0"/>
              </a:spcBef>
              <a:spcAft>
                <a:spcPts val="0"/>
              </a:spcAft>
              <a:buSzPts val="1300"/>
              <a:buNone/>
            </a:pPr>
            <a:r>
              <a:rPr lang="en" sz="1170">
                <a:solidFill>
                  <a:srgbClr val="000000"/>
                </a:solidFill>
                <a:latin typeface="Arial"/>
                <a:ea typeface="Arial"/>
                <a:cs typeface="Arial"/>
                <a:sym typeface="Arial"/>
              </a:rPr>
              <a:t>Property Tax is influenced by the attribute : City.</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SzPts val="770"/>
              <a:buNone/>
            </a:pPr>
            <a:r>
              <a:t/>
            </a:r>
            <a:endParaRPr b="1" sz="1262" u="sng">
              <a:solidFill>
                <a:srgbClr val="9900FF"/>
              </a:solidFill>
              <a:latin typeface="Arial"/>
              <a:ea typeface="Arial"/>
              <a:cs typeface="Arial"/>
              <a:sym typeface="Arial"/>
            </a:endParaRPr>
          </a:p>
        </p:txBody>
      </p:sp>
      <p:pic>
        <p:nvPicPr>
          <p:cNvPr id="339" name="Google Shape;339;p21"/>
          <p:cNvPicPr preferRelativeResize="0"/>
          <p:nvPr/>
        </p:nvPicPr>
        <p:blipFill rotWithShape="1">
          <a:blip r:embed="rId4">
            <a:alphaModFix/>
          </a:blip>
          <a:srcRect b="0" l="0" r="0" t="0"/>
          <a:stretch/>
        </p:blipFill>
        <p:spPr>
          <a:xfrm>
            <a:off x="0" y="1378800"/>
            <a:ext cx="4515925" cy="3764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190"/>
          </a:blip>
          <a:stretch>
            <a:fillRect/>
          </a:stretch>
        </a:blipFill>
      </p:bgPr>
    </p:bg>
    <p:spTree>
      <p:nvGrpSpPr>
        <p:cNvPr id="343" name="Shape 343"/>
        <p:cNvGrpSpPr/>
        <p:nvPr/>
      </p:nvGrpSpPr>
      <p:grpSpPr>
        <a:xfrm>
          <a:off x="0" y="0"/>
          <a:ext cx="0" cy="0"/>
          <a:chOff x="0" y="0"/>
          <a:chExt cx="0" cy="0"/>
        </a:xfrm>
      </p:grpSpPr>
      <p:sp>
        <p:nvSpPr>
          <p:cNvPr id="344" name="Google Shape;344;p22"/>
          <p:cNvSpPr txBox="1"/>
          <p:nvPr>
            <p:ph type="title"/>
          </p:nvPr>
        </p:nvSpPr>
        <p:spPr>
          <a:xfrm>
            <a:off x="1052550" y="383325"/>
            <a:ext cx="7776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60"/>
              <a:buNone/>
            </a:pPr>
            <a:r>
              <a:rPr b="1" lang="en" sz="2520">
                <a:solidFill>
                  <a:schemeClr val="dk1"/>
                </a:solidFill>
                <a:latin typeface="Times New Roman"/>
                <a:ea typeface="Times New Roman"/>
                <a:cs typeface="Times New Roman"/>
                <a:sym typeface="Times New Roman"/>
              </a:rPr>
              <a:t>Property Price &amp; Associated Attributes </a:t>
            </a:r>
            <a:endParaRPr b="1" sz="252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160"/>
              <a:buNone/>
            </a:pPr>
            <a:r>
              <a:rPr b="1" lang="en" sz="2520">
                <a:solidFill>
                  <a:schemeClr val="dk1"/>
                </a:solidFill>
                <a:latin typeface="Times New Roman"/>
                <a:ea typeface="Times New Roman"/>
                <a:cs typeface="Times New Roman"/>
                <a:sym typeface="Times New Roman"/>
              </a:rPr>
              <a:t>Comparison Study</a:t>
            </a:r>
            <a:endParaRPr sz="2160"/>
          </a:p>
        </p:txBody>
      </p:sp>
      <p:sp>
        <p:nvSpPr>
          <p:cNvPr id="345" name="Google Shape;345;p22"/>
          <p:cNvSpPr txBox="1"/>
          <p:nvPr>
            <p:ph idx="1" type="body"/>
          </p:nvPr>
        </p:nvSpPr>
        <p:spPr>
          <a:xfrm>
            <a:off x="4891725" y="905100"/>
            <a:ext cx="4252200" cy="416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262" u="sng">
                <a:solidFill>
                  <a:srgbClr val="9900FF"/>
                </a:solidFill>
                <a:latin typeface="Arial"/>
                <a:ea typeface="Arial"/>
                <a:cs typeface="Arial"/>
                <a:sym typeface="Arial"/>
              </a:rPr>
              <a:t>Objective:</a:t>
            </a:r>
            <a:endParaRPr b="1" sz="1200" u="sng">
              <a:solidFill>
                <a:srgbClr val="FF9201"/>
              </a:solidFill>
              <a:latin typeface="Arial"/>
              <a:ea typeface="Arial"/>
              <a:cs typeface="Arial"/>
              <a:sym typeface="Arial"/>
            </a:endParaRPr>
          </a:p>
          <a:p>
            <a:pPr indent="0" lvl="0" marL="0" rtl="0" algn="l">
              <a:lnSpc>
                <a:spcPct val="115000"/>
              </a:lnSpc>
              <a:spcBef>
                <a:spcPts val="0"/>
              </a:spcBef>
              <a:spcAft>
                <a:spcPts val="0"/>
              </a:spcAft>
              <a:buSzPts val="1300"/>
              <a:buNone/>
            </a:pPr>
            <a:r>
              <a:rPr lang="en" sz="1200">
                <a:solidFill>
                  <a:srgbClr val="000000"/>
                </a:solidFill>
                <a:latin typeface="Arial"/>
                <a:ea typeface="Arial"/>
                <a:cs typeface="Arial"/>
                <a:sym typeface="Arial"/>
              </a:rPr>
              <a:t>To identify relationships among the different attributes of the property in a way that can be interpreted numerically.</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b="1" sz="1262" u="sng">
              <a:solidFill>
                <a:srgbClr val="9900FF"/>
              </a:solidFill>
              <a:latin typeface="Arial"/>
              <a:ea typeface="Arial"/>
              <a:cs typeface="Arial"/>
              <a:sym typeface="Arial"/>
            </a:endParaRPr>
          </a:p>
          <a:p>
            <a:pPr indent="0" lvl="0" marL="0" rtl="0" algn="l">
              <a:lnSpc>
                <a:spcPct val="115000"/>
              </a:lnSpc>
              <a:spcBef>
                <a:spcPts val="0"/>
              </a:spcBef>
              <a:spcAft>
                <a:spcPts val="0"/>
              </a:spcAft>
              <a:buSzPts val="1300"/>
              <a:buNone/>
            </a:pPr>
            <a:r>
              <a:rPr b="1" lang="en" sz="1262" u="sng">
                <a:solidFill>
                  <a:srgbClr val="9900FF"/>
                </a:solidFill>
                <a:latin typeface="Arial"/>
                <a:ea typeface="Arial"/>
                <a:cs typeface="Arial"/>
                <a:sym typeface="Arial"/>
              </a:rPr>
              <a:t>Technique:</a:t>
            </a:r>
            <a:endParaRPr b="1" sz="1200" u="sng">
              <a:solidFill>
                <a:srgbClr val="FF9201"/>
              </a:solidFill>
              <a:latin typeface="Arial"/>
              <a:ea typeface="Arial"/>
              <a:cs typeface="Arial"/>
              <a:sym typeface="Arial"/>
            </a:endParaRPr>
          </a:p>
          <a:p>
            <a:pPr indent="0" lvl="0" marL="0" rtl="0" algn="l">
              <a:lnSpc>
                <a:spcPct val="115000"/>
              </a:lnSpc>
              <a:spcBef>
                <a:spcPts val="0"/>
              </a:spcBef>
              <a:spcAft>
                <a:spcPts val="0"/>
              </a:spcAft>
              <a:buSzPts val="1300"/>
              <a:buNone/>
            </a:pPr>
            <a:r>
              <a:rPr lang="en" sz="1200">
                <a:solidFill>
                  <a:srgbClr val="000000"/>
                </a:solidFill>
                <a:latin typeface="Arial"/>
                <a:ea typeface="Arial"/>
                <a:cs typeface="Arial"/>
                <a:sym typeface="Arial"/>
              </a:rPr>
              <a:t>A heatmap was plotted on the dataframe with all the numeric attributes within the dataframe taken as the parameter.</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b="1" sz="1262" u="sng">
              <a:solidFill>
                <a:srgbClr val="9900FF"/>
              </a:solidFill>
              <a:latin typeface="Arial"/>
              <a:ea typeface="Arial"/>
              <a:cs typeface="Arial"/>
              <a:sym typeface="Arial"/>
            </a:endParaRPr>
          </a:p>
          <a:p>
            <a:pPr indent="0" lvl="0" marL="0" rtl="0" algn="l">
              <a:lnSpc>
                <a:spcPct val="115000"/>
              </a:lnSpc>
              <a:spcBef>
                <a:spcPts val="0"/>
              </a:spcBef>
              <a:spcAft>
                <a:spcPts val="0"/>
              </a:spcAft>
              <a:buSzPts val="1300"/>
              <a:buNone/>
            </a:pPr>
            <a:r>
              <a:rPr b="1" lang="en" sz="1262" u="sng">
                <a:solidFill>
                  <a:srgbClr val="9900FF"/>
                </a:solidFill>
                <a:latin typeface="Arial"/>
                <a:ea typeface="Arial"/>
                <a:cs typeface="Arial"/>
                <a:sym typeface="Arial"/>
              </a:rPr>
              <a:t>Interpreting Correlation from the Heatmap:</a:t>
            </a:r>
            <a:endParaRPr b="1" sz="1200" u="sng">
              <a:solidFill>
                <a:srgbClr val="FF9201"/>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Correlation is a numerical description of the linear relationship between two variables.</a:t>
            </a:r>
            <a:endParaRPr sz="12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It describes the amount of change in one variable in response to a unit change in another variable.</a:t>
            </a:r>
            <a:endParaRPr sz="12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In this heatmap, each of the squares show the correlation between the variables on each axis.</a:t>
            </a:r>
            <a:endParaRPr sz="12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The diagonals are all 1 because those squares are correlating each variable to itself (so it's a perfect correlation.)</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sz="1170">
              <a:solidFill>
                <a:srgbClr val="000000"/>
              </a:solidFill>
              <a:latin typeface="Arial"/>
              <a:ea typeface="Arial"/>
              <a:cs typeface="Arial"/>
              <a:sym typeface="Arial"/>
            </a:endParaRPr>
          </a:p>
          <a:p>
            <a:pPr indent="0" lvl="0" marL="0" rtl="0" algn="l">
              <a:lnSpc>
                <a:spcPct val="115000"/>
              </a:lnSpc>
              <a:spcBef>
                <a:spcPts val="0"/>
              </a:spcBef>
              <a:spcAft>
                <a:spcPts val="0"/>
              </a:spcAft>
              <a:buSzPts val="770"/>
              <a:buNone/>
            </a:pPr>
            <a:r>
              <a:t/>
            </a:r>
            <a:endParaRPr b="1" sz="1262" u="sng">
              <a:solidFill>
                <a:srgbClr val="9900FF"/>
              </a:solidFill>
              <a:latin typeface="Arial"/>
              <a:ea typeface="Arial"/>
              <a:cs typeface="Arial"/>
              <a:sym typeface="Arial"/>
            </a:endParaRPr>
          </a:p>
        </p:txBody>
      </p:sp>
      <p:pic>
        <p:nvPicPr>
          <p:cNvPr id="346" name="Google Shape;346;p22"/>
          <p:cNvPicPr preferRelativeResize="0"/>
          <p:nvPr/>
        </p:nvPicPr>
        <p:blipFill rotWithShape="1">
          <a:blip r:embed="rId4">
            <a:alphaModFix/>
          </a:blip>
          <a:srcRect b="0" l="0" r="0" t="0"/>
          <a:stretch/>
        </p:blipFill>
        <p:spPr>
          <a:xfrm>
            <a:off x="0" y="1384800"/>
            <a:ext cx="4891725" cy="375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350" name="Shape 350"/>
        <p:cNvGrpSpPr/>
        <p:nvPr/>
      </p:nvGrpSpPr>
      <p:grpSpPr>
        <a:xfrm>
          <a:off x="0" y="0"/>
          <a:ext cx="0" cy="0"/>
          <a:chOff x="0" y="0"/>
          <a:chExt cx="0" cy="0"/>
        </a:xfrm>
      </p:grpSpPr>
      <p:sp>
        <p:nvSpPr>
          <p:cNvPr id="351" name="Google Shape;351;p26"/>
          <p:cNvSpPr txBox="1"/>
          <p:nvPr>
            <p:ph type="title"/>
          </p:nvPr>
        </p:nvSpPr>
        <p:spPr>
          <a:xfrm>
            <a:off x="1134150" y="487500"/>
            <a:ext cx="4566600" cy="137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5714"/>
              <a:buNone/>
            </a:pPr>
            <a:r>
              <a:rPr b="1" lang="en" sz="2800">
                <a:solidFill>
                  <a:schemeClr val="dk1"/>
                </a:solidFill>
                <a:latin typeface="Times New Roman"/>
                <a:ea typeface="Times New Roman"/>
                <a:cs typeface="Times New Roman"/>
                <a:sym typeface="Times New Roman"/>
              </a:rPr>
              <a:t>TFIDF Vectorization (Categorical Data Preparation)</a:t>
            </a:r>
            <a:endParaRPr b="1" sz="2800">
              <a:solidFill>
                <a:schemeClr val="dk1"/>
              </a:solidFill>
              <a:latin typeface="Times New Roman"/>
              <a:ea typeface="Times New Roman"/>
              <a:cs typeface="Times New Roman"/>
              <a:sym typeface="Times New Roman"/>
            </a:endParaRPr>
          </a:p>
        </p:txBody>
      </p:sp>
      <p:sp>
        <p:nvSpPr>
          <p:cNvPr id="352" name="Google Shape;352;p26"/>
          <p:cNvSpPr txBox="1"/>
          <p:nvPr>
            <p:ph idx="1" type="body"/>
          </p:nvPr>
        </p:nvSpPr>
        <p:spPr>
          <a:xfrm>
            <a:off x="338250" y="1348000"/>
            <a:ext cx="8386800" cy="3477300"/>
          </a:xfrm>
          <a:prstGeom prst="rect">
            <a:avLst/>
          </a:prstGeom>
          <a:noFill/>
          <a:ln>
            <a:noFill/>
          </a:ln>
        </p:spPr>
        <p:txBody>
          <a:bodyPr anchorCtr="0" anchor="t" bIns="91425" lIns="91425" spcFirstLastPara="1" rIns="91425" wrap="square" tIns="91425">
            <a:normAutofit/>
          </a:bodyPr>
          <a:lstStyle/>
          <a:p>
            <a:pPr indent="-355600" lvl="0" marL="457200" rtl="0" algn="l">
              <a:lnSpc>
                <a:spcPct val="105000"/>
              </a:lnSpc>
              <a:spcBef>
                <a:spcPts val="0"/>
              </a:spcBef>
              <a:spcAft>
                <a:spcPts val="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TFIDF - Transforms text to feature vectors that can be used as input to estimator </a:t>
            </a:r>
            <a:endParaRPr sz="2000">
              <a:solidFill>
                <a:schemeClr val="dk1"/>
              </a:solidFill>
              <a:latin typeface="Times New Roman"/>
              <a:ea typeface="Times New Roman"/>
              <a:cs typeface="Times New Roman"/>
              <a:sym typeface="Times New Roman"/>
            </a:endParaRPr>
          </a:p>
          <a:p>
            <a:pPr indent="-355600" lvl="0" marL="457200" rtl="0" algn="l">
              <a:lnSpc>
                <a:spcPct val="105000"/>
              </a:lnSpc>
              <a:spcBef>
                <a:spcPts val="1200"/>
              </a:spcBef>
              <a:spcAft>
                <a:spcPts val="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We are using it to convert category data into set of binary features</a:t>
            </a:r>
            <a:endParaRPr sz="2000">
              <a:solidFill>
                <a:schemeClr val="dk1"/>
              </a:solidFill>
              <a:latin typeface="Times New Roman"/>
              <a:ea typeface="Times New Roman"/>
              <a:cs typeface="Times New Roman"/>
              <a:sym typeface="Times New Roman"/>
            </a:endParaRPr>
          </a:p>
          <a:p>
            <a:pPr indent="-355600" lvl="0" marL="457200" rtl="0" algn="l">
              <a:lnSpc>
                <a:spcPct val="105000"/>
              </a:lnSpc>
              <a:spcBef>
                <a:spcPts val="1200"/>
              </a:spcBef>
              <a:spcAft>
                <a:spcPts val="120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Vectorization of data makes the process of computation much faster as compared to Unvectorized Implementation, CPUs provide direct support for vector operations where a single instruction is applied to multiple data.</a:t>
            </a:r>
            <a:endParaRPr sz="2000">
              <a:solidFill>
                <a:schemeClr val="dk1"/>
              </a:solidFill>
              <a:latin typeface="Times New Roman"/>
              <a:ea typeface="Times New Roman"/>
              <a:cs typeface="Times New Roman"/>
              <a:sym typeface="Times New Roman"/>
            </a:endParaRPr>
          </a:p>
        </p:txBody>
      </p:sp>
      <p:sp>
        <p:nvSpPr>
          <p:cNvPr id="353" name="Google Shape;35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54" name="Google Shape;354;p26"/>
          <p:cNvPicPr preferRelativeResize="0"/>
          <p:nvPr/>
        </p:nvPicPr>
        <p:blipFill rotWithShape="1">
          <a:blip r:embed="rId4">
            <a:alphaModFix/>
          </a:blip>
          <a:srcRect b="0" l="0" r="0" t="0"/>
          <a:stretch/>
        </p:blipFill>
        <p:spPr>
          <a:xfrm>
            <a:off x="5593325" y="-1"/>
            <a:ext cx="3550675" cy="1527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358" name="Shape 358"/>
        <p:cNvGrpSpPr/>
        <p:nvPr/>
      </p:nvGrpSpPr>
      <p:grpSpPr>
        <a:xfrm>
          <a:off x="0" y="0"/>
          <a:ext cx="0" cy="0"/>
          <a:chOff x="0" y="0"/>
          <a:chExt cx="0" cy="0"/>
        </a:xfrm>
      </p:grpSpPr>
      <p:sp>
        <p:nvSpPr>
          <p:cNvPr id="359" name="Google Shape;359;p27"/>
          <p:cNvSpPr txBox="1"/>
          <p:nvPr>
            <p:ph type="title"/>
          </p:nvPr>
        </p:nvSpPr>
        <p:spPr>
          <a:xfrm>
            <a:off x="1153500" y="786500"/>
            <a:ext cx="4198500" cy="557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5714"/>
              <a:buNone/>
            </a:pPr>
            <a:r>
              <a:rPr b="1" lang="en" sz="2800">
                <a:solidFill>
                  <a:schemeClr val="dk1"/>
                </a:solidFill>
                <a:latin typeface="Times New Roman"/>
                <a:ea typeface="Times New Roman"/>
                <a:cs typeface="Times New Roman"/>
                <a:sym typeface="Times New Roman"/>
              </a:rPr>
              <a:t>Numerical Data Preparation</a:t>
            </a:r>
            <a:endParaRPr b="1" sz="2800">
              <a:solidFill>
                <a:schemeClr val="dk1"/>
              </a:solidFill>
              <a:latin typeface="Times New Roman"/>
              <a:ea typeface="Times New Roman"/>
              <a:cs typeface="Times New Roman"/>
              <a:sym typeface="Times New Roman"/>
            </a:endParaRPr>
          </a:p>
        </p:txBody>
      </p:sp>
      <p:sp>
        <p:nvSpPr>
          <p:cNvPr id="360" name="Google Shape;360;p27"/>
          <p:cNvSpPr txBox="1"/>
          <p:nvPr>
            <p:ph idx="1" type="body"/>
          </p:nvPr>
        </p:nvSpPr>
        <p:spPr>
          <a:xfrm>
            <a:off x="412100" y="1434675"/>
            <a:ext cx="7924200" cy="3044100"/>
          </a:xfrm>
          <a:prstGeom prst="rect">
            <a:avLst/>
          </a:prstGeom>
          <a:noFill/>
          <a:ln>
            <a:noFill/>
          </a:ln>
        </p:spPr>
        <p:txBody>
          <a:bodyPr anchorCtr="0" anchor="t" bIns="91425" lIns="91425" spcFirstLastPara="1" rIns="91425" wrap="square" tIns="91425">
            <a:normAutofit/>
          </a:bodyPr>
          <a:lstStyle/>
          <a:p>
            <a:pPr indent="-355600" lvl="0" marL="457200" rtl="0" algn="l">
              <a:lnSpc>
                <a:spcPct val="105000"/>
              </a:lnSpc>
              <a:spcBef>
                <a:spcPts val="0"/>
              </a:spcBef>
              <a:spcAft>
                <a:spcPts val="0"/>
              </a:spcAft>
              <a:buSzPts val="2000"/>
              <a:buFont typeface="EB Garamond"/>
              <a:buChar char="●"/>
            </a:pPr>
            <a:r>
              <a:rPr lang="en" sz="2000">
                <a:solidFill>
                  <a:schemeClr val="dk1"/>
                </a:solidFill>
                <a:latin typeface="EB Garamond"/>
                <a:ea typeface="EB Garamond"/>
                <a:cs typeface="EB Garamond"/>
                <a:sym typeface="EB Garamond"/>
              </a:rPr>
              <a:t>We convert numerical data into valid format for machine to process easily</a:t>
            </a:r>
            <a:endParaRPr sz="2000">
              <a:solidFill>
                <a:schemeClr val="dk1"/>
              </a:solidFill>
              <a:latin typeface="EB Garamond"/>
              <a:ea typeface="EB Garamond"/>
              <a:cs typeface="EB Garamond"/>
              <a:sym typeface="EB Garamond"/>
            </a:endParaRPr>
          </a:p>
          <a:p>
            <a:pPr indent="-355600" lvl="0" marL="457200" rtl="0" algn="l">
              <a:lnSpc>
                <a:spcPct val="105000"/>
              </a:lnSpc>
              <a:spcBef>
                <a:spcPts val="1200"/>
              </a:spcBef>
              <a:spcAft>
                <a:spcPts val="0"/>
              </a:spcAft>
              <a:buSzPts val="2000"/>
              <a:buFont typeface="EB Garamond"/>
              <a:buChar char="●"/>
            </a:pPr>
            <a:r>
              <a:rPr lang="en" sz="2000">
                <a:solidFill>
                  <a:schemeClr val="dk1"/>
                </a:solidFill>
                <a:latin typeface="EB Garamond"/>
                <a:ea typeface="EB Garamond"/>
                <a:cs typeface="EB Garamond"/>
                <a:sym typeface="EB Garamond"/>
              </a:rPr>
              <a:t>We standardized our numerical features to bring everything at the same level using the mean and standard deviation</a:t>
            </a:r>
            <a:endParaRPr sz="2000">
              <a:solidFill>
                <a:schemeClr val="dk1"/>
              </a:solidFill>
              <a:latin typeface="EB Garamond"/>
              <a:ea typeface="EB Garamond"/>
              <a:cs typeface="EB Garamond"/>
              <a:sym typeface="EB Garamond"/>
            </a:endParaRPr>
          </a:p>
          <a:p>
            <a:pPr indent="0" lvl="0" marL="457200" rtl="0" algn="l">
              <a:lnSpc>
                <a:spcPct val="105000"/>
              </a:lnSpc>
              <a:spcBef>
                <a:spcPts val="1200"/>
              </a:spcBef>
              <a:spcAft>
                <a:spcPts val="0"/>
              </a:spcAft>
              <a:buSzPts val="1300"/>
              <a:buNone/>
            </a:pPr>
            <a:r>
              <a:rPr lang="en" sz="2000">
                <a:solidFill>
                  <a:schemeClr val="accent6"/>
                </a:solidFill>
                <a:latin typeface="EB Garamond"/>
                <a:ea typeface="EB Garamond"/>
                <a:cs typeface="EB Garamond"/>
                <a:sym typeface="EB Garamond"/>
              </a:rPr>
              <a:t>X_train_num_processed = stack((X_train_num_processed,scaled_train)).to_csr()</a:t>
            </a:r>
            <a:endParaRPr sz="2000">
              <a:solidFill>
                <a:schemeClr val="accent6"/>
              </a:solidFill>
              <a:latin typeface="EB Garamond"/>
              <a:ea typeface="EB Garamond"/>
              <a:cs typeface="EB Garamond"/>
              <a:sym typeface="EB Garamond"/>
            </a:endParaRPr>
          </a:p>
          <a:p>
            <a:pPr indent="0" lvl="0" marL="457200" rtl="0" algn="l">
              <a:lnSpc>
                <a:spcPct val="105000"/>
              </a:lnSpc>
              <a:spcBef>
                <a:spcPts val="1200"/>
              </a:spcBef>
              <a:spcAft>
                <a:spcPts val="1200"/>
              </a:spcAft>
              <a:buSzPts val="1300"/>
              <a:buNone/>
            </a:pPr>
            <a:r>
              <a:rPr lang="en" sz="2000">
                <a:solidFill>
                  <a:schemeClr val="accent6"/>
                </a:solidFill>
                <a:latin typeface="EB Garamond"/>
                <a:ea typeface="EB Garamond"/>
                <a:cs typeface="EB Garamond"/>
                <a:sym typeface="EB Garamond"/>
              </a:rPr>
              <a:t>X_test_num_processed = stack((X_test_num_processed,scaled_train)).to_csr()</a:t>
            </a:r>
            <a:endParaRPr sz="2000">
              <a:solidFill>
                <a:schemeClr val="accent6"/>
              </a:solidFill>
              <a:latin typeface="EB Garamond"/>
              <a:ea typeface="EB Garamond"/>
              <a:cs typeface="EB Garamond"/>
              <a:sym typeface="EB Garamond"/>
            </a:endParaRPr>
          </a:p>
        </p:txBody>
      </p:sp>
      <p:sp>
        <p:nvSpPr>
          <p:cNvPr id="361" name="Google Shape;36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365" name="Shape 365"/>
        <p:cNvGrpSpPr/>
        <p:nvPr/>
      </p:nvGrpSpPr>
      <p:grpSpPr>
        <a:xfrm>
          <a:off x="0" y="0"/>
          <a:ext cx="0" cy="0"/>
          <a:chOff x="0" y="0"/>
          <a:chExt cx="0" cy="0"/>
        </a:xfrm>
      </p:grpSpPr>
      <p:sp>
        <p:nvSpPr>
          <p:cNvPr id="366" name="Google Shape;366;p28"/>
          <p:cNvSpPr txBox="1"/>
          <p:nvPr>
            <p:ph idx="1" type="body"/>
          </p:nvPr>
        </p:nvSpPr>
        <p:spPr>
          <a:xfrm>
            <a:off x="412100" y="1434675"/>
            <a:ext cx="7924200" cy="351000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05000"/>
              </a:lnSpc>
              <a:spcBef>
                <a:spcPts val="0"/>
              </a:spcBef>
              <a:spcAft>
                <a:spcPts val="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Linear Regression analysis is used to predict the value of a variable based on the value of another variable.The variable for which we predict the value is called dependent variable and the variables which are helping to do so are called independent variables.</a:t>
            </a:r>
            <a:endParaRPr sz="2000">
              <a:solidFill>
                <a:schemeClr val="dk1"/>
              </a:solidFill>
              <a:latin typeface="Times New Roman"/>
              <a:ea typeface="Times New Roman"/>
              <a:cs typeface="Times New Roman"/>
              <a:sym typeface="Times New Roman"/>
            </a:endParaRPr>
          </a:p>
          <a:p>
            <a:pPr indent="-355600" lvl="0" marL="457200" rtl="0" algn="l">
              <a:lnSpc>
                <a:spcPct val="105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Here, Y is our Zestimate and X’s are our independent variables like bedrooms, fireplace, lot area value, city, etc.</a:t>
            </a:r>
            <a:endParaRPr sz="2000">
              <a:solidFill>
                <a:schemeClr val="dk1"/>
              </a:solidFill>
              <a:latin typeface="Times New Roman"/>
              <a:ea typeface="Times New Roman"/>
              <a:cs typeface="Times New Roman"/>
              <a:sym typeface="Times New Roman"/>
            </a:endParaRPr>
          </a:p>
          <a:p>
            <a:pPr indent="-355600" lvl="0" marL="457200" rtl="0" algn="l">
              <a:lnSpc>
                <a:spcPct val="105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We are using regression model for:</a:t>
            </a:r>
            <a:endParaRPr sz="2000">
              <a:solidFill>
                <a:schemeClr val="dk1"/>
              </a:solidFill>
              <a:latin typeface="Times New Roman"/>
              <a:ea typeface="Times New Roman"/>
              <a:cs typeface="Times New Roman"/>
              <a:sym typeface="Times New Roman"/>
            </a:endParaRPr>
          </a:p>
          <a:p>
            <a:pPr indent="0" lvl="0" marL="457200" rtl="0" algn="l">
              <a:lnSpc>
                <a:spcPct val="105000"/>
              </a:lnSpc>
              <a:spcBef>
                <a:spcPts val="0"/>
              </a:spcBef>
              <a:spcAft>
                <a:spcPts val="0"/>
              </a:spcAft>
              <a:buSzPts val="1300"/>
              <a:buNone/>
            </a:pPr>
            <a:r>
              <a:rPr lang="en" sz="2000">
                <a:solidFill>
                  <a:schemeClr val="dk1"/>
                </a:solidFill>
                <a:latin typeface="Times New Roman"/>
                <a:ea typeface="Times New Roman"/>
                <a:cs typeface="Times New Roman"/>
                <a:sym typeface="Times New Roman"/>
              </a:rPr>
              <a:t>       1- Predicting Zestimate.</a:t>
            </a:r>
            <a:endParaRPr sz="2000">
              <a:solidFill>
                <a:schemeClr val="dk1"/>
              </a:solidFill>
              <a:latin typeface="Times New Roman"/>
              <a:ea typeface="Times New Roman"/>
              <a:cs typeface="Times New Roman"/>
              <a:sym typeface="Times New Roman"/>
            </a:endParaRPr>
          </a:p>
          <a:p>
            <a:pPr indent="0" lvl="0" marL="0" rtl="0" algn="l">
              <a:lnSpc>
                <a:spcPct val="105000"/>
              </a:lnSpc>
              <a:spcBef>
                <a:spcPts val="1200"/>
              </a:spcBef>
              <a:spcAft>
                <a:spcPts val="0"/>
              </a:spcAft>
              <a:buSzPts val="1300"/>
              <a:buNone/>
            </a:pPr>
            <a:r>
              <a:rPr lang="en" sz="2000">
                <a:solidFill>
                  <a:schemeClr val="dk1"/>
                </a:solidFill>
                <a:latin typeface="Times New Roman"/>
                <a:ea typeface="Times New Roman"/>
                <a:cs typeface="Times New Roman"/>
                <a:sym typeface="Times New Roman"/>
              </a:rPr>
              <a:t>              2- Making inferences.</a:t>
            </a:r>
            <a:endParaRPr sz="2000">
              <a:solidFill>
                <a:schemeClr val="dk1"/>
              </a:solidFill>
              <a:latin typeface="Times New Roman"/>
              <a:ea typeface="Times New Roman"/>
              <a:cs typeface="Times New Roman"/>
              <a:sym typeface="Times New Roman"/>
            </a:endParaRPr>
          </a:p>
          <a:p>
            <a:pPr indent="0" lvl="0" marL="0" rtl="0" algn="l">
              <a:lnSpc>
                <a:spcPct val="105000"/>
              </a:lnSpc>
              <a:spcBef>
                <a:spcPts val="1200"/>
              </a:spcBef>
              <a:spcAft>
                <a:spcPts val="1200"/>
              </a:spcAft>
              <a:buSzPts val="1300"/>
              <a:buNone/>
            </a:pPr>
            <a:r>
              <a:t/>
            </a:r>
            <a:endParaRPr sz="2000">
              <a:solidFill>
                <a:schemeClr val="dk1"/>
              </a:solidFill>
              <a:latin typeface="Times New Roman"/>
              <a:ea typeface="Times New Roman"/>
              <a:cs typeface="Times New Roman"/>
              <a:sym typeface="Times New Roman"/>
            </a:endParaRPr>
          </a:p>
        </p:txBody>
      </p:sp>
      <p:sp>
        <p:nvSpPr>
          <p:cNvPr id="367" name="Google Shape;36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68" name="Google Shape;368;p28"/>
          <p:cNvPicPr preferRelativeResize="0"/>
          <p:nvPr/>
        </p:nvPicPr>
        <p:blipFill rotWithShape="1">
          <a:blip r:embed="rId4">
            <a:alphaModFix/>
          </a:blip>
          <a:srcRect b="0" l="0" r="0" t="0"/>
          <a:stretch/>
        </p:blipFill>
        <p:spPr>
          <a:xfrm>
            <a:off x="5999100" y="371725"/>
            <a:ext cx="3163700" cy="1047325"/>
          </a:xfrm>
          <a:prstGeom prst="rect">
            <a:avLst/>
          </a:prstGeom>
          <a:noFill/>
          <a:ln>
            <a:noFill/>
          </a:ln>
        </p:spPr>
      </p:pic>
      <p:sp>
        <p:nvSpPr>
          <p:cNvPr id="369" name="Google Shape;369;p28"/>
          <p:cNvSpPr/>
          <p:nvPr/>
        </p:nvSpPr>
        <p:spPr>
          <a:xfrm>
            <a:off x="984925" y="288500"/>
            <a:ext cx="4805250" cy="616825"/>
          </a:xfrm>
          <a:prstGeom prst="flowChartOnlineStora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000000"/>
                </a:solidFill>
                <a:latin typeface="Arial"/>
                <a:ea typeface="Arial"/>
                <a:cs typeface="Arial"/>
                <a:sym typeface="Arial"/>
              </a:rPr>
              <a:t>Linear Regression</a:t>
            </a:r>
            <a:endParaRPr b="1" i="0" sz="26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373" name="Shape 373"/>
        <p:cNvGrpSpPr/>
        <p:nvPr/>
      </p:nvGrpSpPr>
      <p:grpSpPr>
        <a:xfrm>
          <a:off x="0" y="0"/>
          <a:ext cx="0" cy="0"/>
          <a:chOff x="0" y="0"/>
          <a:chExt cx="0" cy="0"/>
        </a:xfrm>
      </p:grpSpPr>
      <p:sp>
        <p:nvSpPr>
          <p:cNvPr id="374" name="Google Shape;374;p29"/>
          <p:cNvSpPr txBox="1"/>
          <p:nvPr>
            <p:ph type="title"/>
          </p:nvPr>
        </p:nvSpPr>
        <p:spPr>
          <a:xfrm>
            <a:off x="1263500" y="855600"/>
            <a:ext cx="1920300" cy="579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5714"/>
              <a:buNone/>
            </a:pPr>
            <a:r>
              <a:rPr b="1" lang="en" sz="2800">
                <a:solidFill>
                  <a:schemeClr val="dk1"/>
                </a:solidFill>
                <a:latin typeface="Times New Roman"/>
                <a:ea typeface="Times New Roman"/>
                <a:cs typeface="Times New Roman"/>
                <a:sym typeface="Times New Roman"/>
              </a:rPr>
              <a:t>Prediction</a:t>
            </a:r>
            <a:endParaRPr b="1" sz="2800">
              <a:solidFill>
                <a:schemeClr val="dk1"/>
              </a:solidFill>
              <a:latin typeface="Times New Roman"/>
              <a:ea typeface="Times New Roman"/>
              <a:cs typeface="Times New Roman"/>
              <a:sym typeface="Times New Roman"/>
            </a:endParaRPr>
          </a:p>
        </p:txBody>
      </p:sp>
      <p:sp>
        <p:nvSpPr>
          <p:cNvPr id="375" name="Google Shape;375;p29"/>
          <p:cNvSpPr txBox="1"/>
          <p:nvPr>
            <p:ph idx="1" type="body"/>
          </p:nvPr>
        </p:nvSpPr>
        <p:spPr>
          <a:xfrm>
            <a:off x="412100" y="1434675"/>
            <a:ext cx="5287200" cy="3044100"/>
          </a:xfrm>
          <a:prstGeom prst="rect">
            <a:avLst/>
          </a:prstGeom>
          <a:noFill/>
          <a:ln>
            <a:noFill/>
          </a:ln>
        </p:spPr>
        <p:txBody>
          <a:bodyPr anchorCtr="0" anchor="t" bIns="91425" lIns="91425" spcFirstLastPara="1" rIns="91425" wrap="square" tIns="91425">
            <a:normAutofit/>
          </a:bodyPr>
          <a:lstStyle/>
          <a:p>
            <a:pPr indent="-355600" lvl="0" marL="457200" rtl="0" algn="l">
              <a:lnSpc>
                <a:spcPct val="105000"/>
              </a:lnSpc>
              <a:spcBef>
                <a:spcPts val="0"/>
              </a:spcBef>
              <a:spcAft>
                <a:spcPts val="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Calculated Actual zestimate VS Predicted zestimate</a:t>
            </a:r>
            <a:endParaRPr sz="2000">
              <a:solidFill>
                <a:schemeClr val="dk1"/>
              </a:solidFill>
              <a:latin typeface="Times New Roman"/>
              <a:ea typeface="Times New Roman"/>
              <a:cs typeface="Times New Roman"/>
              <a:sym typeface="Times New Roman"/>
            </a:endParaRPr>
          </a:p>
          <a:p>
            <a:pPr indent="-342900" lvl="0" marL="800100" rtl="0" algn="l">
              <a:lnSpc>
                <a:spcPct val="105000"/>
              </a:lnSpc>
              <a:spcBef>
                <a:spcPts val="1200"/>
              </a:spcBef>
              <a:spcAft>
                <a:spcPts val="0"/>
              </a:spcAft>
              <a:buClr>
                <a:schemeClr val="dk1"/>
              </a:buClr>
              <a:buSzPts val="2000"/>
              <a:buFont typeface="Arial"/>
              <a:buChar char="•"/>
            </a:pPr>
            <a:r>
              <a:rPr lang="en" sz="2000">
                <a:solidFill>
                  <a:schemeClr val="accent6"/>
                </a:solidFill>
                <a:latin typeface="Times New Roman"/>
                <a:ea typeface="Times New Roman"/>
                <a:cs typeface="Times New Roman"/>
                <a:sym typeface="Times New Roman"/>
              </a:rPr>
              <a:t>Df = pd.Dataframe({‘Actual’: Y_test, ‘Predicted': Y_pred})</a:t>
            </a:r>
            <a:endParaRPr sz="2000">
              <a:solidFill>
                <a:schemeClr val="accent6"/>
              </a:solidFill>
              <a:latin typeface="Times New Roman"/>
              <a:ea typeface="Times New Roman"/>
              <a:cs typeface="Times New Roman"/>
              <a:sym typeface="Times New Roman"/>
            </a:endParaRPr>
          </a:p>
          <a:p>
            <a:pPr indent="-355600" lvl="0" marL="457200" rtl="0" algn="l">
              <a:lnSpc>
                <a:spcPct val="105000"/>
              </a:lnSpc>
              <a:spcBef>
                <a:spcPts val="1200"/>
              </a:spcBef>
              <a:spcAft>
                <a:spcPts val="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Actual Zestimate - Calculated by Zillow</a:t>
            </a:r>
            <a:endParaRPr sz="2000">
              <a:solidFill>
                <a:schemeClr val="dk1"/>
              </a:solidFill>
              <a:latin typeface="Times New Roman"/>
              <a:ea typeface="Times New Roman"/>
              <a:cs typeface="Times New Roman"/>
              <a:sym typeface="Times New Roman"/>
            </a:endParaRPr>
          </a:p>
          <a:p>
            <a:pPr indent="-342900" lvl="0" marL="800100" rtl="0" algn="l">
              <a:lnSpc>
                <a:spcPct val="105000"/>
              </a:lnSpc>
              <a:spcBef>
                <a:spcPts val="1200"/>
              </a:spcBef>
              <a:spcAft>
                <a:spcPts val="120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Predicted Zestimate - Predicted by our linear model</a:t>
            </a:r>
            <a:endParaRPr sz="2000">
              <a:solidFill>
                <a:schemeClr val="dk1"/>
              </a:solidFill>
              <a:latin typeface="Times New Roman"/>
              <a:ea typeface="Times New Roman"/>
              <a:cs typeface="Times New Roman"/>
              <a:sym typeface="Times New Roman"/>
            </a:endParaRPr>
          </a:p>
        </p:txBody>
      </p:sp>
      <p:sp>
        <p:nvSpPr>
          <p:cNvPr id="376" name="Google Shape;37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77" name="Google Shape;377;p29"/>
          <p:cNvSpPr txBox="1"/>
          <p:nvPr/>
        </p:nvSpPr>
        <p:spPr>
          <a:xfrm>
            <a:off x="6267707" y="966393"/>
            <a:ext cx="208546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Times New Roman"/>
                <a:ea typeface="Times New Roman"/>
                <a:cs typeface="Times New Roman"/>
                <a:sym typeface="Times New Roman"/>
              </a:rPr>
              <a:t>Zestimate values</a:t>
            </a:r>
            <a:endParaRPr b="0" i="0" sz="1400" u="none" cap="none" strike="noStrike">
              <a:solidFill>
                <a:srgbClr val="000000"/>
              </a:solidFill>
              <a:latin typeface="Arial"/>
              <a:ea typeface="Arial"/>
              <a:cs typeface="Arial"/>
              <a:sym typeface="Arial"/>
            </a:endParaRPr>
          </a:p>
        </p:txBody>
      </p:sp>
      <p:pic>
        <p:nvPicPr>
          <p:cNvPr id="378" name="Google Shape;378;p29"/>
          <p:cNvPicPr preferRelativeResize="0"/>
          <p:nvPr/>
        </p:nvPicPr>
        <p:blipFill rotWithShape="1">
          <a:blip r:embed="rId4">
            <a:alphaModFix/>
          </a:blip>
          <a:srcRect b="0" l="0" r="0" t="0"/>
          <a:stretch/>
        </p:blipFill>
        <p:spPr>
          <a:xfrm>
            <a:off x="5851700" y="1488125"/>
            <a:ext cx="2468358" cy="318228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382" name="Shape 382"/>
        <p:cNvGrpSpPr/>
        <p:nvPr/>
      </p:nvGrpSpPr>
      <p:grpSpPr>
        <a:xfrm>
          <a:off x="0" y="0"/>
          <a:ext cx="0" cy="0"/>
          <a:chOff x="0" y="0"/>
          <a:chExt cx="0" cy="0"/>
        </a:xfrm>
      </p:grpSpPr>
      <p:sp>
        <p:nvSpPr>
          <p:cNvPr id="383" name="Google Shape;383;p30"/>
          <p:cNvSpPr txBox="1"/>
          <p:nvPr>
            <p:ph type="title"/>
          </p:nvPr>
        </p:nvSpPr>
        <p:spPr>
          <a:xfrm>
            <a:off x="581825" y="1213750"/>
            <a:ext cx="3492300" cy="615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a:solidFill>
                  <a:schemeClr val="dk1"/>
                </a:solidFill>
                <a:latin typeface="Times New Roman"/>
                <a:ea typeface="Times New Roman"/>
                <a:cs typeface="Times New Roman"/>
                <a:sym typeface="Times New Roman"/>
              </a:rPr>
              <a:t>R-squared</a:t>
            </a:r>
            <a:endParaRPr b="1">
              <a:solidFill>
                <a:schemeClr val="dk1"/>
              </a:solidFill>
              <a:latin typeface="Times New Roman"/>
              <a:ea typeface="Times New Roman"/>
              <a:cs typeface="Times New Roman"/>
              <a:sym typeface="Times New Roman"/>
            </a:endParaRPr>
          </a:p>
        </p:txBody>
      </p:sp>
      <p:sp>
        <p:nvSpPr>
          <p:cNvPr id="384" name="Google Shape;384;p30"/>
          <p:cNvSpPr txBox="1"/>
          <p:nvPr>
            <p:ph idx="1" type="body"/>
          </p:nvPr>
        </p:nvSpPr>
        <p:spPr>
          <a:xfrm>
            <a:off x="89550" y="1910150"/>
            <a:ext cx="8546100" cy="3146700"/>
          </a:xfrm>
          <a:prstGeom prst="rect">
            <a:avLst/>
          </a:prstGeom>
          <a:noFill/>
          <a:ln>
            <a:noFill/>
          </a:ln>
        </p:spPr>
        <p:txBody>
          <a:bodyPr anchorCtr="0" anchor="t" bIns="91425" lIns="91425" spcFirstLastPara="1" rIns="91425" wrap="square" tIns="91425">
            <a:normAutofit/>
          </a:bodyPr>
          <a:lstStyle/>
          <a:p>
            <a:pPr indent="-355600" lvl="0" marL="457200" rtl="0" algn="l">
              <a:lnSpc>
                <a:spcPct val="105000"/>
              </a:lnSpc>
              <a:spcBef>
                <a:spcPts val="0"/>
              </a:spcBef>
              <a:spcAft>
                <a:spcPts val="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Tells us how well the regression line predicts actual values</a:t>
            </a:r>
            <a:endParaRPr sz="2000">
              <a:solidFill>
                <a:schemeClr val="dk1"/>
              </a:solidFill>
              <a:latin typeface="Times New Roman"/>
              <a:ea typeface="Times New Roman"/>
              <a:cs typeface="Times New Roman"/>
              <a:sym typeface="Times New Roman"/>
            </a:endParaRPr>
          </a:p>
          <a:p>
            <a:pPr indent="-355600" lvl="0" marL="457200" rtl="0" algn="l">
              <a:lnSpc>
                <a:spcPct val="105000"/>
              </a:lnSpc>
              <a:spcBef>
                <a:spcPts val="1200"/>
              </a:spcBef>
              <a:spcAft>
                <a:spcPts val="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Is a measure of how close each data point fits to the regression line</a:t>
            </a:r>
            <a:endParaRPr sz="2000">
              <a:solidFill>
                <a:schemeClr val="dk1"/>
              </a:solidFill>
              <a:latin typeface="Times New Roman"/>
              <a:ea typeface="Times New Roman"/>
              <a:cs typeface="Times New Roman"/>
              <a:sym typeface="Times New Roman"/>
            </a:endParaRPr>
          </a:p>
          <a:p>
            <a:pPr indent="-355600" lvl="0" marL="457200" rtl="0" algn="l">
              <a:lnSpc>
                <a:spcPct val="105000"/>
              </a:lnSpc>
              <a:spcBef>
                <a:spcPts val="1200"/>
              </a:spcBef>
              <a:spcAft>
                <a:spcPts val="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Has values between 0 and 1, value closer to 1 is better</a:t>
            </a:r>
            <a:endParaRPr sz="2000">
              <a:solidFill>
                <a:schemeClr val="dk1"/>
              </a:solidFill>
              <a:latin typeface="Times New Roman"/>
              <a:ea typeface="Times New Roman"/>
              <a:cs typeface="Times New Roman"/>
              <a:sym typeface="Times New Roman"/>
            </a:endParaRPr>
          </a:p>
          <a:p>
            <a:pPr indent="-355600" lvl="0" marL="457200" rtl="0" algn="l">
              <a:lnSpc>
                <a:spcPct val="105000"/>
              </a:lnSpc>
              <a:spcBef>
                <a:spcPts val="1200"/>
              </a:spcBef>
              <a:spcAft>
                <a:spcPts val="120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Our model has R-squared value 0.94</a:t>
            </a:r>
            <a:endParaRPr sz="2000">
              <a:solidFill>
                <a:schemeClr val="dk1"/>
              </a:solidFill>
              <a:latin typeface="Times New Roman"/>
              <a:ea typeface="Times New Roman"/>
              <a:cs typeface="Times New Roman"/>
              <a:sym typeface="Times New Roman"/>
            </a:endParaRPr>
          </a:p>
        </p:txBody>
      </p:sp>
      <p:sp>
        <p:nvSpPr>
          <p:cNvPr id="385" name="Google Shape;385;p30"/>
          <p:cNvSpPr txBox="1"/>
          <p:nvPr/>
        </p:nvSpPr>
        <p:spPr>
          <a:xfrm>
            <a:off x="1283800" y="209550"/>
            <a:ext cx="64767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500" u="none" cap="none" strike="noStrike">
                <a:solidFill>
                  <a:schemeClr val="dk1"/>
                </a:solidFill>
                <a:latin typeface="Times New Roman"/>
                <a:ea typeface="Times New Roman"/>
                <a:cs typeface="Times New Roman"/>
                <a:sym typeface="Times New Roman"/>
              </a:rPr>
              <a:t>How to measure the goodness of fit of a regression model?</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389" name="Shape 389"/>
        <p:cNvGrpSpPr/>
        <p:nvPr/>
      </p:nvGrpSpPr>
      <p:grpSpPr>
        <a:xfrm>
          <a:off x="0" y="0"/>
          <a:ext cx="0" cy="0"/>
          <a:chOff x="0" y="0"/>
          <a:chExt cx="0" cy="0"/>
        </a:xfrm>
      </p:grpSpPr>
      <p:sp>
        <p:nvSpPr>
          <p:cNvPr id="390" name="Google Shape;390;p31"/>
          <p:cNvSpPr txBox="1"/>
          <p:nvPr>
            <p:ph type="title"/>
          </p:nvPr>
        </p:nvSpPr>
        <p:spPr>
          <a:xfrm>
            <a:off x="843625" y="1336075"/>
            <a:ext cx="4041300" cy="534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5714"/>
              <a:buNone/>
            </a:pPr>
            <a:r>
              <a:rPr b="1" lang="en" sz="2800">
                <a:solidFill>
                  <a:schemeClr val="dk1"/>
                </a:solidFill>
                <a:latin typeface="Times New Roman"/>
                <a:ea typeface="Times New Roman"/>
                <a:cs typeface="Times New Roman"/>
                <a:sym typeface="Times New Roman"/>
              </a:rPr>
              <a:t>Residual Plot</a:t>
            </a:r>
            <a:endParaRPr b="1" sz="2800">
              <a:solidFill>
                <a:schemeClr val="dk1"/>
              </a:solidFill>
              <a:latin typeface="Times New Roman"/>
              <a:ea typeface="Times New Roman"/>
              <a:cs typeface="Times New Roman"/>
              <a:sym typeface="Times New Roman"/>
            </a:endParaRPr>
          </a:p>
        </p:txBody>
      </p:sp>
      <p:sp>
        <p:nvSpPr>
          <p:cNvPr id="391" name="Google Shape;391;p31"/>
          <p:cNvSpPr txBox="1"/>
          <p:nvPr>
            <p:ph idx="1" type="body"/>
          </p:nvPr>
        </p:nvSpPr>
        <p:spPr>
          <a:xfrm>
            <a:off x="358150" y="1999700"/>
            <a:ext cx="4427400" cy="2109300"/>
          </a:xfrm>
          <a:prstGeom prst="rect">
            <a:avLst/>
          </a:prstGeom>
          <a:noFill/>
          <a:ln>
            <a:noFill/>
          </a:ln>
        </p:spPr>
        <p:txBody>
          <a:bodyPr anchorCtr="0" anchor="t" bIns="91425" lIns="91425" spcFirstLastPara="1" rIns="91425" wrap="square" tIns="91425">
            <a:normAutofit fontScale="92500"/>
          </a:bodyPr>
          <a:lstStyle/>
          <a:p>
            <a:pPr indent="-333375" lvl="0" marL="444500" rtl="0" algn="l">
              <a:lnSpc>
                <a:spcPct val="105000"/>
              </a:lnSpc>
              <a:spcBef>
                <a:spcPts val="0"/>
              </a:spcBef>
              <a:spcAft>
                <a:spcPts val="0"/>
              </a:spcAft>
              <a:buClr>
                <a:schemeClr val="dk1"/>
              </a:buClr>
              <a:buSzPct val="100000"/>
              <a:buFont typeface="Arial"/>
              <a:buChar char="•"/>
            </a:pPr>
            <a:r>
              <a:rPr lang="en" sz="2000">
                <a:solidFill>
                  <a:schemeClr val="dk1"/>
                </a:solidFill>
                <a:latin typeface="Times New Roman"/>
                <a:ea typeface="Times New Roman"/>
                <a:cs typeface="Times New Roman"/>
                <a:sym typeface="Times New Roman"/>
              </a:rPr>
              <a:t>Residual = Actual - Predicted</a:t>
            </a:r>
            <a:endParaRPr sz="2000">
              <a:solidFill>
                <a:schemeClr val="dk1"/>
              </a:solidFill>
              <a:latin typeface="Times New Roman"/>
              <a:ea typeface="Times New Roman"/>
              <a:cs typeface="Times New Roman"/>
              <a:sym typeface="Times New Roman"/>
            </a:endParaRPr>
          </a:p>
          <a:p>
            <a:pPr indent="-333375" lvl="0" marL="444500" rtl="0" algn="l">
              <a:lnSpc>
                <a:spcPct val="105000"/>
              </a:lnSpc>
              <a:spcBef>
                <a:spcPts val="0"/>
              </a:spcBef>
              <a:spcAft>
                <a:spcPts val="0"/>
              </a:spcAft>
              <a:buClr>
                <a:schemeClr val="dk1"/>
              </a:buClr>
              <a:buSzPct val="100000"/>
              <a:buFont typeface="Times New Roman"/>
              <a:buChar char="•"/>
            </a:pPr>
            <a:r>
              <a:rPr lang="en" sz="2000">
                <a:solidFill>
                  <a:schemeClr val="dk1"/>
                </a:solidFill>
                <a:latin typeface="Times New Roman"/>
                <a:ea typeface="Times New Roman"/>
                <a:cs typeface="Times New Roman"/>
                <a:sym typeface="Times New Roman"/>
              </a:rPr>
              <a:t>We plot Residuals on y axis and Predicted value on x axis. </a:t>
            </a:r>
            <a:endParaRPr sz="2000">
              <a:solidFill>
                <a:schemeClr val="dk1"/>
              </a:solidFill>
              <a:latin typeface="Times New Roman"/>
              <a:ea typeface="Times New Roman"/>
              <a:cs typeface="Times New Roman"/>
              <a:sym typeface="Times New Roman"/>
            </a:endParaRPr>
          </a:p>
          <a:p>
            <a:pPr indent="-333375" lvl="0" marL="444500" rtl="0" algn="l">
              <a:lnSpc>
                <a:spcPct val="105000"/>
              </a:lnSpc>
              <a:spcBef>
                <a:spcPts val="1200"/>
              </a:spcBef>
              <a:spcAft>
                <a:spcPts val="1200"/>
              </a:spcAft>
              <a:buClr>
                <a:schemeClr val="dk1"/>
              </a:buClr>
              <a:buSzPct val="100000"/>
              <a:buFont typeface="Arial"/>
              <a:buChar char="•"/>
            </a:pPr>
            <a:r>
              <a:rPr lang="en" sz="2000">
                <a:solidFill>
                  <a:schemeClr val="dk1"/>
                </a:solidFill>
                <a:latin typeface="Times New Roman"/>
                <a:ea typeface="Times New Roman"/>
                <a:cs typeface="Times New Roman"/>
                <a:sym typeface="Times New Roman"/>
              </a:rPr>
              <a:t>If you can detect a clear pattern or trend in your residuals then your model have a room for further improvement.</a:t>
            </a:r>
            <a:endParaRPr/>
          </a:p>
        </p:txBody>
      </p:sp>
      <p:sp>
        <p:nvSpPr>
          <p:cNvPr id="392" name="Google Shape;392;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93" name="Google Shape;393;p31"/>
          <p:cNvPicPr preferRelativeResize="0"/>
          <p:nvPr/>
        </p:nvPicPr>
        <p:blipFill rotWithShape="1">
          <a:blip r:embed="rId4">
            <a:alphaModFix/>
          </a:blip>
          <a:srcRect b="0" l="0" r="0" t="0"/>
          <a:stretch/>
        </p:blipFill>
        <p:spPr>
          <a:xfrm>
            <a:off x="5037325" y="152400"/>
            <a:ext cx="3954275" cy="39281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397" name="Shape 397"/>
        <p:cNvGrpSpPr/>
        <p:nvPr/>
      </p:nvGrpSpPr>
      <p:grpSpPr>
        <a:xfrm>
          <a:off x="0" y="0"/>
          <a:ext cx="0" cy="0"/>
          <a:chOff x="0" y="0"/>
          <a:chExt cx="0" cy="0"/>
        </a:xfrm>
      </p:grpSpPr>
      <p:sp>
        <p:nvSpPr>
          <p:cNvPr id="398" name="Google Shape;398;p32"/>
          <p:cNvSpPr txBox="1"/>
          <p:nvPr>
            <p:ph type="title"/>
          </p:nvPr>
        </p:nvSpPr>
        <p:spPr>
          <a:xfrm>
            <a:off x="1052550" y="815800"/>
            <a:ext cx="6309600" cy="67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60"/>
              <a:buNone/>
            </a:pPr>
            <a:r>
              <a:rPr b="1" lang="en" sz="2420">
                <a:solidFill>
                  <a:schemeClr val="dk1"/>
                </a:solidFill>
                <a:latin typeface="Times New Roman"/>
                <a:ea typeface="Times New Roman"/>
                <a:cs typeface="Times New Roman"/>
                <a:sym typeface="Times New Roman"/>
              </a:rPr>
              <a:t>Actual zestimate </a:t>
            </a:r>
            <a:endParaRPr b="1" sz="242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160"/>
              <a:buNone/>
            </a:pPr>
            <a:r>
              <a:rPr b="1" lang="en" sz="2420">
                <a:solidFill>
                  <a:schemeClr val="dk1"/>
                </a:solidFill>
                <a:latin typeface="Times New Roman"/>
                <a:ea typeface="Times New Roman"/>
                <a:cs typeface="Times New Roman"/>
                <a:sym typeface="Times New Roman"/>
              </a:rPr>
              <a:t>VS Predicted zestimate</a:t>
            </a:r>
            <a:endParaRPr b="1" sz="2420">
              <a:solidFill>
                <a:schemeClr val="dk1"/>
              </a:solidFill>
              <a:latin typeface="Times New Roman"/>
              <a:ea typeface="Times New Roman"/>
              <a:cs typeface="Times New Roman"/>
              <a:sym typeface="Times New Roman"/>
            </a:endParaRPr>
          </a:p>
        </p:txBody>
      </p:sp>
      <p:sp>
        <p:nvSpPr>
          <p:cNvPr id="399" name="Google Shape;399;p32"/>
          <p:cNvSpPr txBox="1"/>
          <p:nvPr>
            <p:ph idx="1" type="body"/>
          </p:nvPr>
        </p:nvSpPr>
        <p:spPr>
          <a:xfrm>
            <a:off x="412100" y="1434675"/>
            <a:ext cx="8153700" cy="3302700"/>
          </a:xfrm>
          <a:prstGeom prst="rect">
            <a:avLst/>
          </a:prstGeom>
          <a:noFill/>
          <a:ln>
            <a:noFill/>
          </a:ln>
        </p:spPr>
        <p:txBody>
          <a:bodyPr anchorCtr="0" anchor="t" bIns="91425" lIns="91425" spcFirstLastPara="1" rIns="91425" wrap="square" tIns="91425">
            <a:noAutofit/>
          </a:bodyPr>
          <a:lstStyle/>
          <a:p>
            <a:pPr indent="0" lvl="0" marL="457200" rtl="0" algn="l">
              <a:lnSpc>
                <a:spcPct val="105000"/>
              </a:lnSpc>
              <a:spcBef>
                <a:spcPts val="0"/>
              </a:spcBef>
              <a:spcAft>
                <a:spcPts val="0"/>
              </a:spcAft>
              <a:buSzPts val="1300"/>
              <a:buNone/>
            </a:pPr>
            <a:r>
              <a:t/>
            </a:r>
            <a:endParaRPr sz="2000">
              <a:solidFill>
                <a:schemeClr val="dk1"/>
              </a:solidFill>
              <a:latin typeface="Times New Roman"/>
              <a:ea typeface="Times New Roman"/>
              <a:cs typeface="Times New Roman"/>
              <a:sym typeface="Times New Roman"/>
            </a:endParaRPr>
          </a:p>
          <a:p>
            <a:pPr indent="0" lvl="0" marL="457200" rtl="0" algn="l">
              <a:lnSpc>
                <a:spcPct val="105000"/>
              </a:lnSpc>
              <a:spcBef>
                <a:spcPts val="0"/>
              </a:spcBef>
              <a:spcAft>
                <a:spcPts val="0"/>
              </a:spcAft>
              <a:buSzPts val="1300"/>
              <a:buNone/>
            </a:pPr>
            <a:r>
              <a:t/>
            </a:r>
            <a:endParaRPr sz="2000">
              <a:solidFill>
                <a:schemeClr val="dk1"/>
              </a:solidFill>
              <a:latin typeface="Times New Roman"/>
              <a:ea typeface="Times New Roman"/>
              <a:cs typeface="Times New Roman"/>
              <a:sym typeface="Times New Roman"/>
            </a:endParaRPr>
          </a:p>
          <a:p>
            <a:pPr indent="-355600" lvl="0" marL="457200" rtl="0" algn="l">
              <a:lnSpc>
                <a:spcPct val="105000"/>
              </a:lnSpc>
              <a:spcBef>
                <a:spcPts val="0"/>
              </a:spcBef>
              <a:spcAft>
                <a:spcPts val="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Scatter plots of Actual VS Predicted are one of the richest form of data visualization; ideally all the points should be close to a regressed diagonal line</a:t>
            </a:r>
            <a:endParaRPr sz="2000">
              <a:solidFill>
                <a:schemeClr val="dk1"/>
              </a:solidFill>
              <a:latin typeface="Times New Roman"/>
              <a:ea typeface="Times New Roman"/>
              <a:cs typeface="Times New Roman"/>
              <a:sym typeface="Times New Roman"/>
            </a:endParaRPr>
          </a:p>
          <a:p>
            <a:pPr indent="-355600" lvl="0" marL="457200" rtl="0" algn="l">
              <a:lnSpc>
                <a:spcPct val="105000"/>
              </a:lnSpc>
              <a:spcBef>
                <a:spcPts val="1200"/>
              </a:spcBef>
              <a:spcAft>
                <a:spcPts val="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E.g.: If actual value is 5, predicted value should be reasonably close to 5</a:t>
            </a:r>
            <a:endParaRPr sz="2000">
              <a:solidFill>
                <a:schemeClr val="dk1"/>
              </a:solidFill>
              <a:latin typeface="Times New Roman"/>
              <a:ea typeface="Times New Roman"/>
              <a:cs typeface="Times New Roman"/>
              <a:sym typeface="Times New Roman"/>
            </a:endParaRPr>
          </a:p>
          <a:p>
            <a:pPr indent="-355600" lvl="0" marL="457200" rtl="0" algn="l">
              <a:lnSpc>
                <a:spcPct val="105000"/>
              </a:lnSpc>
              <a:spcBef>
                <a:spcPts val="1200"/>
              </a:spcBef>
              <a:spcAft>
                <a:spcPts val="120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Draw a diagonal line and plot the values on the graph, if the value of R-squared(R^2) is high all the points would be close to this diagonal line; lower the R^2, weaker the goodness of fit of your model and more dispersed are the points from the diagonal</a:t>
            </a:r>
            <a:endParaRPr sz="2000">
              <a:solidFill>
                <a:schemeClr val="dk1"/>
              </a:solidFill>
              <a:latin typeface="Times New Roman"/>
              <a:ea typeface="Times New Roman"/>
              <a:cs typeface="Times New Roman"/>
              <a:sym typeface="Times New Roman"/>
            </a:endParaRPr>
          </a:p>
        </p:txBody>
      </p:sp>
      <p:sp>
        <p:nvSpPr>
          <p:cNvPr id="400" name="Google Shape;40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01" name="Google Shape;401;p32"/>
          <p:cNvPicPr preferRelativeResize="0"/>
          <p:nvPr/>
        </p:nvPicPr>
        <p:blipFill rotWithShape="1">
          <a:blip r:embed="rId4">
            <a:alphaModFix/>
          </a:blip>
          <a:srcRect b="0" l="0" r="0" t="0"/>
          <a:stretch/>
        </p:blipFill>
        <p:spPr>
          <a:xfrm>
            <a:off x="4410150" y="0"/>
            <a:ext cx="4199125" cy="2200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147" name="Shape 147"/>
        <p:cNvGrpSpPr/>
        <p:nvPr/>
      </p:nvGrpSpPr>
      <p:grpSpPr>
        <a:xfrm>
          <a:off x="0" y="0"/>
          <a:ext cx="0" cy="0"/>
          <a:chOff x="0" y="0"/>
          <a:chExt cx="0" cy="0"/>
        </a:xfrm>
      </p:grpSpPr>
      <p:sp>
        <p:nvSpPr>
          <p:cNvPr id="148" name="Google Shape;148;p3"/>
          <p:cNvSpPr txBox="1"/>
          <p:nvPr>
            <p:ph idx="4294967295" type="title"/>
          </p:nvPr>
        </p:nvSpPr>
        <p:spPr>
          <a:xfrm>
            <a:off x="256625" y="107551"/>
            <a:ext cx="8258700" cy="7740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Times New Roman"/>
              <a:buNone/>
            </a:pPr>
            <a:r>
              <a:rPr b="1" lang="en">
                <a:solidFill>
                  <a:schemeClr val="dk1"/>
                </a:solidFill>
                <a:latin typeface="Times New Roman"/>
                <a:ea typeface="Times New Roman"/>
                <a:cs typeface="Times New Roman"/>
                <a:sym typeface="Times New Roman"/>
              </a:rPr>
              <a:t>Process Flow</a:t>
            </a:r>
            <a:endParaRPr b="1">
              <a:solidFill>
                <a:schemeClr val="dk1"/>
              </a:solidFill>
              <a:latin typeface="Times New Roman"/>
              <a:ea typeface="Times New Roman"/>
              <a:cs typeface="Times New Roman"/>
              <a:sym typeface="Times New Roman"/>
            </a:endParaRPr>
          </a:p>
        </p:txBody>
      </p:sp>
      <p:sp>
        <p:nvSpPr>
          <p:cNvPr id="149" name="Google Shape;14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150" name="Google Shape;150;p3"/>
          <p:cNvGrpSpPr/>
          <p:nvPr/>
        </p:nvGrpSpPr>
        <p:grpSpPr>
          <a:xfrm>
            <a:off x="133875" y="1818663"/>
            <a:ext cx="8568802" cy="563115"/>
            <a:chOff x="0" y="1847056"/>
            <a:chExt cx="9107995" cy="720280"/>
          </a:xfrm>
        </p:grpSpPr>
        <p:sp>
          <p:nvSpPr>
            <p:cNvPr id="151" name="Google Shape;151;p3"/>
            <p:cNvSpPr/>
            <p:nvPr/>
          </p:nvSpPr>
          <p:spPr>
            <a:xfrm>
              <a:off x="0" y="1847056"/>
              <a:ext cx="1643100" cy="657300"/>
            </a:xfrm>
            <a:prstGeom prst="chevron">
              <a:avLst>
                <a:gd fmla="val 50000" name="adj"/>
              </a:avLst>
            </a:prstGeom>
            <a:solidFill>
              <a:srgbClr val="599BD5"/>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p:txBody>
        </p:sp>
        <p:sp>
          <p:nvSpPr>
            <p:cNvPr id="152" name="Google Shape;152;p3"/>
            <p:cNvSpPr txBox="1"/>
            <p:nvPr/>
          </p:nvSpPr>
          <p:spPr>
            <a:xfrm>
              <a:off x="328611" y="1847056"/>
              <a:ext cx="1150200" cy="657300"/>
            </a:xfrm>
            <a:prstGeom prst="rect">
              <a:avLst/>
            </a:prstGeom>
            <a:noFill/>
            <a:ln>
              <a:noFill/>
            </a:ln>
          </p:spPr>
          <p:txBody>
            <a:bodyPr anchorCtr="0" anchor="ctr" bIns="14000" lIns="42000" spcFirstLastPara="1" rIns="14000" wrap="square" tIns="14000">
              <a:noAutofit/>
            </a:bodyPr>
            <a:lstStyle/>
            <a:p>
              <a:pPr indent="0" lvl="0" marL="0" marR="0" rtl="0" algn="ctr">
                <a:lnSpc>
                  <a:spcPct val="90000"/>
                </a:lnSpc>
                <a:spcBef>
                  <a:spcPts val="0"/>
                </a:spcBef>
                <a:spcAft>
                  <a:spcPts val="0"/>
                </a:spcAft>
                <a:buClr>
                  <a:schemeClr val="lt1"/>
                </a:buClr>
                <a:buSzPts val="1100"/>
                <a:buFont typeface="Times New Roman"/>
                <a:buNone/>
              </a:pPr>
              <a:r>
                <a:rPr b="1" i="0" lang="en" sz="1300" u="none" cap="none" strike="noStrike">
                  <a:solidFill>
                    <a:schemeClr val="lt1"/>
                  </a:solidFill>
                  <a:latin typeface="Times New Roman"/>
                  <a:ea typeface="Times New Roman"/>
                  <a:cs typeface="Times New Roman"/>
                  <a:sym typeface="Times New Roman"/>
                </a:rPr>
                <a:t>Scrapping</a:t>
              </a:r>
              <a:endParaRPr b="1" i="0" sz="1300" u="none" cap="none" strike="noStrike">
                <a:solidFill>
                  <a:srgbClr val="000000"/>
                </a:solidFill>
                <a:latin typeface="Arial"/>
                <a:ea typeface="Arial"/>
                <a:cs typeface="Arial"/>
                <a:sym typeface="Arial"/>
              </a:endParaRPr>
            </a:p>
          </p:txBody>
        </p:sp>
        <p:sp>
          <p:nvSpPr>
            <p:cNvPr id="153" name="Google Shape;153;p3"/>
            <p:cNvSpPr/>
            <p:nvPr/>
          </p:nvSpPr>
          <p:spPr>
            <a:xfrm>
              <a:off x="1478756" y="1847056"/>
              <a:ext cx="1643100" cy="657300"/>
            </a:xfrm>
            <a:prstGeom prst="chevron">
              <a:avLst>
                <a:gd fmla="val 50000" name="adj"/>
              </a:avLst>
            </a:prstGeom>
            <a:solidFill>
              <a:srgbClr val="55BACE"/>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p:txBody>
        </p:sp>
        <p:sp>
          <p:nvSpPr>
            <p:cNvPr id="154" name="Google Shape;154;p3"/>
            <p:cNvSpPr txBox="1"/>
            <p:nvPr/>
          </p:nvSpPr>
          <p:spPr>
            <a:xfrm>
              <a:off x="1643088" y="1847056"/>
              <a:ext cx="1314300" cy="657300"/>
            </a:xfrm>
            <a:prstGeom prst="rect">
              <a:avLst/>
            </a:prstGeom>
            <a:noFill/>
            <a:ln>
              <a:noFill/>
            </a:ln>
          </p:spPr>
          <p:txBody>
            <a:bodyPr anchorCtr="0" anchor="ctr" bIns="14000" lIns="42000" spcFirstLastPara="1" rIns="14000" wrap="square" tIns="14000">
              <a:noAutofit/>
            </a:bodyPr>
            <a:lstStyle/>
            <a:p>
              <a:pPr indent="0" lvl="0" marL="0" marR="0" rtl="0" algn="ctr">
                <a:lnSpc>
                  <a:spcPct val="90000"/>
                </a:lnSpc>
                <a:spcBef>
                  <a:spcPts val="0"/>
                </a:spcBef>
                <a:spcAft>
                  <a:spcPts val="0"/>
                </a:spcAft>
                <a:buClr>
                  <a:schemeClr val="lt1"/>
                </a:buClr>
                <a:buSzPts val="1100"/>
                <a:buFont typeface="Times New Roman"/>
                <a:buNone/>
              </a:pPr>
              <a:r>
                <a:rPr b="1" i="0" lang="en" sz="1300" u="none" cap="none" strike="noStrike">
                  <a:solidFill>
                    <a:schemeClr val="lt1"/>
                  </a:solidFill>
                  <a:latin typeface="Times New Roman"/>
                  <a:ea typeface="Times New Roman"/>
                  <a:cs typeface="Times New Roman"/>
                  <a:sym typeface="Times New Roman"/>
                </a:rPr>
                <a:t>Cleaning</a:t>
              </a:r>
              <a:endParaRPr b="1" i="0" sz="1300" u="none" cap="none" strike="noStrike">
                <a:solidFill>
                  <a:srgbClr val="000000"/>
                </a:solidFill>
                <a:latin typeface="Arial"/>
                <a:ea typeface="Arial"/>
                <a:cs typeface="Arial"/>
                <a:sym typeface="Arial"/>
              </a:endParaRPr>
            </a:p>
          </p:txBody>
        </p:sp>
        <p:sp>
          <p:nvSpPr>
            <p:cNvPr id="155" name="Google Shape;155;p3"/>
            <p:cNvSpPr/>
            <p:nvPr/>
          </p:nvSpPr>
          <p:spPr>
            <a:xfrm>
              <a:off x="2957502" y="1862377"/>
              <a:ext cx="1807500" cy="642000"/>
            </a:xfrm>
            <a:prstGeom prst="chevron">
              <a:avLst>
                <a:gd fmla="val 50000" name="adj"/>
              </a:avLst>
            </a:prstGeom>
            <a:solidFill>
              <a:srgbClr val="50C9B6"/>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Times New Roman"/>
                  <a:ea typeface="Times New Roman"/>
                  <a:cs typeface="Times New Roman"/>
                  <a:sym typeface="Times New Roman"/>
                </a:rPr>
                <a:t>     Data Visualization</a:t>
              </a:r>
              <a:endParaRPr b="1" i="0" sz="1300" u="none" cap="none" strike="noStrike">
                <a:solidFill>
                  <a:schemeClr val="lt1"/>
                </a:solidFill>
                <a:latin typeface="Times New Roman"/>
                <a:ea typeface="Times New Roman"/>
                <a:cs typeface="Times New Roman"/>
                <a:sym typeface="Times New Roman"/>
              </a:endParaRPr>
            </a:p>
          </p:txBody>
        </p:sp>
        <p:sp>
          <p:nvSpPr>
            <p:cNvPr id="156" name="Google Shape;156;p3"/>
            <p:cNvSpPr/>
            <p:nvPr/>
          </p:nvSpPr>
          <p:spPr>
            <a:xfrm>
              <a:off x="6055570" y="1862346"/>
              <a:ext cx="1643100" cy="642000"/>
            </a:xfrm>
            <a:prstGeom prst="chevron">
              <a:avLst>
                <a:gd fmla="val 50000" name="adj"/>
              </a:avLst>
            </a:prstGeom>
            <a:solidFill>
              <a:srgbClr val="48BD62"/>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p:txBody>
        </p:sp>
        <p:sp>
          <p:nvSpPr>
            <p:cNvPr id="157" name="Google Shape;157;p3"/>
            <p:cNvSpPr txBox="1"/>
            <p:nvPr/>
          </p:nvSpPr>
          <p:spPr>
            <a:xfrm>
              <a:off x="6217399" y="1925336"/>
              <a:ext cx="1176300" cy="642000"/>
            </a:xfrm>
            <a:prstGeom prst="rect">
              <a:avLst/>
            </a:prstGeom>
            <a:noFill/>
            <a:ln>
              <a:noFill/>
            </a:ln>
          </p:spPr>
          <p:txBody>
            <a:bodyPr anchorCtr="0" anchor="ctr" bIns="14000" lIns="42000" spcFirstLastPara="1" rIns="14000" wrap="square" tIns="14000">
              <a:noAutofit/>
            </a:bodyPr>
            <a:lstStyle/>
            <a:p>
              <a:pPr indent="0" lvl="0" marL="0" marR="0" rtl="0" algn="ctr">
                <a:lnSpc>
                  <a:spcPct val="90000"/>
                </a:lnSpc>
                <a:spcBef>
                  <a:spcPts val="0"/>
                </a:spcBef>
                <a:spcAft>
                  <a:spcPts val="0"/>
                </a:spcAft>
                <a:buClr>
                  <a:schemeClr val="lt1"/>
                </a:buClr>
                <a:buSzPts val="1100"/>
                <a:buFont typeface="Times New Roman"/>
                <a:buNone/>
              </a:pPr>
              <a:r>
                <a:rPr b="1" i="0" lang="en" sz="1300" u="none" cap="none" strike="noStrike">
                  <a:solidFill>
                    <a:schemeClr val="lt1"/>
                  </a:solidFill>
                  <a:latin typeface="Times New Roman"/>
                  <a:ea typeface="Times New Roman"/>
                  <a:cs typeface="Times New Roman"/>
                  <a:sym typeface="Times New Roman"/>
                </a:rPr>
                <a:t>Linear Modelling</a:t>
              </a:r>
              <a:endParaRPr b="1" i="0" sz="1300" u="none" cap="none" strike="noStrike">
                <a:solidFill>
                  <a:schemeClr val="lt1"/>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Clr>
                  <a:schemeClr val="lt1"/>
                </a:buClr>
                <a:buSzPts val="1100"/>
                <a:buFont typeface="Times New Roman"/>
                <a:buNone/>
              </a:pPr>
              <a:r>
                <a:t/>
              </a:r>
              <a:endParaRPr b="1" i="0" sz="1300" u="none" cap="none" strike="noStrike">
                <a:solidFill>
                  <a:schemeClr val="lt1"/>
                </a:solidFill>
                <a:latin typeface="Times New Roman"/>
                <a:ea typeface="Times New Roman"/>
                <a:cs typeface="Times New Roman"/>
                <a:sym typeface="Times New Roman"/>
              </a:endParaRPr>
            </a:p>
          </p:txBody>
        </p:sp>
        <p:sp>
          <p:nvSpPr>
            <p:cNvPr id="158" name="Google Shape;158;p3"/>
            <p:cNvSpPr/>
            <p:nvPr/>
          </p:nvSpPr>
          <p:spPr>
            <a:xfrm>
              <a:off x="7558195" y="1862389"/>
              <a:ext cx="1549800" cy="642000"/>
            </a:xfrm>
            <a:prstGeom prst="chevron">
              <a:avLst>
                <a:gd fmla="val 50000" name="adj"/>
              </a:avLst>
            </a:prstGeom>
            <a:solidFill>
              <a:srgbClr val="4FB546"/>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p:txBody>
        </p:sp>
        <p:sp>
          <p:nvSpPr>
            <p:cNvPr id="159" name="Google Shape;159;p3"/>
            <p:cNvSpPr txBox="1"/>
            <p:nvPr/>
          </p:nvSpPr>
          <p:spPr>
            <a:xfrm>
              <a:off x="7722394" y="1847056"/>
              <a:ext cx="985800" cy="657300"/>
            </a:xfrm>
            <a:prstGeom prst="rect">
              <a:avLst/>
            </a:prstGeom>
            <a:noFill/>
            <a:ln>
              <a:noFill/>
            </a:ln>
          </p:spPr>
          <p:txBody>
            <a:bodyPr anchorCtr="0" anchor="ctr" bIns="14000" lIns="42000" spcFirstLastPara="1" rIns="14000" wrap="square" tIns="14000">
              <a:noAutofit/>
            </a:bodyPr>
            <a:lstStyle/>
            <a:p>
              <a:pPr indent="0" lvl="0" marL="0" marR="0" rtl="0" algn="ctr">
                <a:lnSpc>
                  <a:spcPct val="90000"/>
                </a:lnSpc>
                <a:spcBef>
                  <a:spcPts val="0"/>
                </a:spcBef>
                <a:spcAft>
                  <a:spcPts val="0"/>
                </a:spcAft>
                <a:buClr>
                  <a:schemeClr val="lt1"/>
                </a:buClr>
                <a:buSzPts val="1100"/>
                <a:buFont typeface="Times New Roman"/>
                <a:buNone/>
              </a:pPr>
              <a:r>
                <a:rPr b="1" i="0" lang="en" sz="1300" u="none" cap="none" strike="noStrike">
                  <a:solidFill>
                    <a:schemeClr val="lt1"/>
                  </a:solidFill>
                  <a:latin typeface="Times New Roman"/>
                  <a:ea typeface="Times New Roman"/>
                  <a:cs typeface="Times New Roman"/>
                  <a:sym typeface="Times New Roman"/>
                </a:rPr>
                <a:t>Research   questions </a:t>
              </a:r>
              <a:endParaRPr b="1" i="0" sz="1300" u="none" cap="none" strike="noStrike">
                <a:solidFill>
                  <a:schemeClr val="lt1"/>
                </a:solidFill>
                <a:latin typeface="Times New Roman"/>
                <a:ea typeface="Times New Roman"/>
                <a:cs typeface="Times New Roman"/>
                <a:sym typeface="Times New Roman"/>
              </a:endParaRPr>
            </a:p>
          </p:txBody>
        </p:sp>
        <p:sp>
          <p:nvSpPr>
            <p:cNvPr id="160" name="Google Shape;160;p3"/>
            <p:cNvSpPr txBox="1"/>
            <p:nvPr/>
          </p:nvSpPr>
          <p:spPr>
            <a:xfrm>
              <a:off x="7870234" y="1847056"/>
              <a:ext cx="985800" cy="657300"/>
            </a:xfrm>
            <a:prstGeom prst="rect">
              <a:avLst/>
            </a:prstGeom>
            <a:noFill/>
            <a:ln>
              <a:noFill/>
            </a:ln>
          </p:spPr>
          <p:txBody>
            <a:bodyPr anchorCtr="0" anchor="ctr" bIns="14000" lIns="42000" spcFirstLastPara="1" rIns="14000" wrap="square" tIns="14000">
              <a:noAutofit/>
            </a:bodyPr>
            <a:lstStyle/>
            <a:p>
              <a:pPr indent="0" lvl="0" marL="0" marR="0" rtl="0" algn="ctr">
                <a:lnSpc>
                  <a:spcPct val="90000"/>
                </a:lnSpc>
                <a:spcBef>
                  <a:spcPts val="0"/>
                </a:spcBef>
                <a:spcAft>
                  <a:spcPts val="0"/>
                </a:spcAft>
                <a:buClr>
                  <a:schemeClr val="lt1"/>
                </a:buClr>
                <a:buSzPts val="1100"/>
                <a:buFont typeface="Times New Roman"/>
                <a:buNone/>
              </a:pPr>
              <a:r>
                <a:t/>
              </a:r>
              <a:endParaRPr b="1" i="0" sz="1300" u="none" cap="none" strike="noStrike">
                <a:solidFill>
                  <a:srgbClr val="000000"/>
                </a:solidFill>
                <a:latin typeface="Arial"/>
                <a:ea typeface="Arial"/>
                <a:cs typeface="Arial"/>
                <a:sym typeface="Arial"/>
              </a:endParaRPr>
            </a:p>
          </p:txBody>
        </p:sp>
        <p:sp>
          <p:nvSpPr>
            <p:cNvPr id="161" name="Google Shape;161;p3"/>
            <p:cNvSpPr txBox="1"/>
            <p:nvPr/>
          </p:nvSpPr>
          <p:spPr>
            <a:xfrm>
              <a:off x="4764881" y="1847056"/>
              <a:ext cx="985800" cy="657300"/>
            </a:xfrm>
            <a:prstGeom prst="rect">
              <a:avLst/>
            </a:prstGeom>
            <a:noFill/>
            <a:ln>
              <a:noFill/>
            </a:ln>
          </p:spPr>
          <p:txBody>
            <a:bodyPr anchorCtr="0" anchor="ctr" bIns="14000" lIns="42000" spcFirstLastPara="1" rIns="14000" wrap="square" tIns="14000">
              <a:noAutofit/>
            </a:bodyPr>
            <a:lstStyle/>
            <a:p>
              <a:pPr indent="0" lvl="0" marL="0" marR="0" rtl="0" algn="ctr">
                <a:lnSpc>
                  <a:spcPct val="90000"/>
                </a:lnSpc>
                <a:spcBef>
                  <a:spcPts val="0"/>
                </a:spcBef>
                <a:spcAft>
                  <a:spcPts val="0"/>
                </a:spcAft>
                <a:buClr>
                  <a:schemeClr val="lt1"/>
                </a:buClr>
                <a:buSzPts val="1100"/>
                <a:buFont typeface="Times New Roman"/>
                <a:buNone/>
              </a:pPr>
              <a:r>
                <a:rPr b="1" i="0" lang="en" sz="1300" u="none" cap="none" strike="noStrike">
                  <a:solidFill>
                    <a:schemeClr val="lt1"/>
                  </a:solidFill>
                  <a:latin typeface="Times New Roman"/>
                  <a:ea typeface="Times New Roman"/>
                  <a:cs typeface="Times New Roman"/>
                  <a:sym typeface="Times New Roman"/>
                </a:rPr>
                <a:t>Insights</a:t>
              </a:r>
              <a:endParaRPr b="1" i="0" sz="1300" u="none" cap="none" strike="noStrike">
                <a:solidFill>
                  <a:srgbClr val="000000"/>
                </a:solidFill>
                <a:latin typeface="Arial"/>
                <a:ea typeface="Arial"/>
                <a:cs typeface="Arial"/>
                <a:sym typeface="Arial"/>
              </a:endParaRPr>
            </a:p>
          </p:txBody>
        </p:sp>
        <p:sp>
          <p:nvSpPr>
            <p:cNvPr id="162" name="Google Shape;162;p3"/>
            <p:cNvSpPr/>
            <p:nvPr/>
          </p:nvSpPr>
          <p:spPr>
            <a:xfrm>
              <a:off x="4574298" y="1862377"/>
              <a:ext cx="1643100" cy="642000"/>
            </a:xfrm>
            <a:prstGeom prst="chevron">
              <a:avLst>
                <a:gd fmla="val 50000" name="adj"/>
              </a:avLst>
            </a:prstGeom>
            <a:solidFill>
              <a:srgbClr val="4CC38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100"/>
                <a:buFont typeface="Times New Roman"/>
                <a:buNone/>
              </a:pPr>
              <a:r>
                <a:rPr b="1" i="0" lang="en" sz="1300" u="none" cap="none" strike="noStrike">
                  <a:solidFill>
                    <a:schemeClr val="lt1"/>
                  </a:solidFill>
                  <a:latin typeface="Times New Roman"/>
                  <a:ea typeface="Times New Roman"/>
                  <a:cs typeface="Times New Roman"/>
                  <a:sym typeface="Times New Roman"/>
                </a:rPr>
                <a:t>Data Preparation</a:t>
              </a:r>
              <a:endParaRPr b="1" i="0" sz="1600" u="none" cap="none" strike="noStrike">
                <a:solidFill>
                  <a:schemeClr val="lt1"/>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405" name="Shape 405"/>
        <p:cNvGrpSpPr/>
        <p:nvPr/>
      </p:nvGrpSpPr>
      <p:grpSpPr>
        <a:xfrm>
          <a:off x="0" y="0"/>
          <a:ext cx="0" cy="0"/>
          <a:chOff x="0" y="0"/>
          <a:chExt cx="0" cy="0"/>
        </a:xfrm>
      </p:grpSpPr>
      <p:sp>
        <p:nvSpPr>
          <p:cNvPr id="406" name="Google Shape;406;p33"/>
          <p:cNvSpPr txBox="1"/>
          <p:nvPr>
            <p:ph type="title"/>
          </p:nvPr>
        </p:nvSpPr>
        <p:spPr>
          <a:xfrm>
            <a:off x="1234875" y="891250"/>
            <a:ext cx="3436200" cy="46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dk1"/>
                </a:solidFill>
                <a:latin typeface="Times New Roman"/>
                <a:ea typeface="Times New Roman"/>
                <a:cs typeface="Times New Roman"/>
                <a:sym typeface="Times New Roman"/>
              </a:rPr>
              <a:t>Regression Coefficients</a:t>
            </a:r>
            <a:endParaRPr b="1">
              <a:solidFill>
                <a:schemeClr val="dk1"/>
              </a:solidFill>
              <a:latin typeface="Times New Roman"/>
              <a:ea typeface="Times New Roman"/>
              <a:cs typeface="Times New Roman"/>
              <a:sym typeface="Times New Roman"/>
            </a:endParaRPr>
          </a:p>
        </p:txBody>
      </p:sp>
      <p:sp>
        <p:nvSpPr>
          <p:cNvPr id="407" name="Google Shape;407;p33"/>
          <p:cNvSpPr txBox="1"/>
          <p:nvPr>
            <p:ph idx="1" type="body"/>
          </p:nvPr>
        </p:nvSpPr>
        <p:spPr>
          <a:xfrm>
            <a:off x="412100" y="1434675"/>
            <a:ext cx="8328000" cy="3268800"/>
          </a:xfrm>
          <a:prstGeom prst="rect">
            <a:avLst/>
          </a:prstGeom>
          <a:noFill/>
          <a:ln>
            <a:noFill/>
          </a:ln>
        </p:spPr>
        <p:txBody>
          <a:bodyPr anchorCtr="0" anchor="t" bIns="91425" lIns="91425" spcFirstLastPara="1" rIns="91425" wrap="square" tIns="91425">
            <a:noAutofit/>
          </a:bodyPr>
          <a:lstStyle/>
          <a:p>
            <a:pPr indent="-339725" lvl="0" marL="457200" rtl="0" algn="l">
              <a:lnSpc>
                <a:spcPct val="85000"/>
              </a:lnSpc>
              <a:spcBef>
                <a:spcPts val="0"/>
              </a:spcBef>
              <a:spcAft>
                <a:spcPts val="0"/>
              </a:spcAft>
              <a:buClr>
                <a:schemeClr val="dk1"/>
              </a:buClr>
              <a:buSzPts val="1800"/>
              <a:buFont typeface="Arial"/>
              <a:buChar char="•"/>
            </a:pPr>
            <a:r>
              <a:rPr lang="en" sz="1800">
                <a:solidFill>
                  <a:schemeClr val="dk1"/>
                </a:solidFill>
                <a:latin typeface="Times New Roman"/>
                <a:ea typeface="Times New Roman"/>
                <a:cs typeface="Times New Roman"/>
                <a:sym typeface="Times New Roman"/>
              </a:rPr>
              <a:t>Relationship between independent and dependent variables is well explained by the coefficient associated with the independent variables in regression model.</a:t>
            </a:r>
            <a:endParaRPr sz="1800">
              <a:solidFill>
                <a:schemeClr val="dk1"/>
              </a:solidFill>
              <a:latin typeface="Times New Roman"/>
              <a:ea typeface="Times New Roman"/>
              <a:cs typeface="Times New Roman"/>
              <a:sym typeface="Times New Roman"/>
            </a:endParaRPr>
          </a:p>
          <a:p>
            <a:pPr indent="-339725" lvl="0" marL="457200" rtl="0" algn="l">
              <a:lnSpc>
                <a:spcPct val="85000"/>
              </a:lnSpc>
              <a:spcBef>
                <a:spcPts val="600"/>
              </a:spcBef>
              <a:spcAft>
                <a:spcPts val="0"/>
              </a:spcAft>
              <a:buClr>
                <a:schemeClr val="dk1"/>
              </a:buClr>
              <a:buSzPts val="1800"/>
              <a:buFont typeface="Arial"/>
              <a:buChar char="•"/>
            </a:pPr>
            <a:r>
              <a:rPr lang="en" sz="1800">
                <a:solidFill>
                  <a:schemeClr val="dk1"/>
                </a:solidFill>
                <a:latin typeface="Times New Roman"/>
                <a:ea typeface="Times New Roman"/>
                <a:cs typeface="Times New Roman"/>
                <a:sym typeface="Times New Roman"/>
              </a:rPr>
              <a:t>The sign of each coefficient indicates the direction of the relationship between a predictor variable and response variable</a:t>
            </a:r>
            <a:endParaRPr sz="1800">
              <a:solidFill>
                <a:schemeClr val="dk1"/>
              </a:solidFill>
              <a:latin typeface="Times New Roman"/>
              <a:ea typeface="Times New Roman"/>
              <a:cs typeface="Times New Roman"/>
              <a:sym typeface="Times New Roman"/>
            </a:endParaRPr>
          </a:p>
          <a:p>
            <a:pPr indent="-339725" lvl="1" marL="914400" rtl="0" algn="l">
              <a:lnSpc>
                <a:spcPct val="85000"/>
              </a:lnSpc>
              <a:spcBef>
                <a:spcPts val="600"/>
              </a:spcBef>
              <a:spcAft>
                <a:spcPts val="0"/>
              </a:spcAft>
              <a:buClr>
                <a:schemeClr val="dk1"/>
              </a:buClr>
              <a:buSzPts val="1800"/>
              <a:buFont typeface="Arial"/>
              <a:buChar char="•"/>
            </a:pPr>
            <a:r>
              <a:rPr lang="en" sz="1800">
                <a:solidFill>
                  <a:schemeClr val="dk1"/>
                </a:solidFill>
                <a:latin typeface="Times New Roman"/>
                <a:ea typeface="Times New Roman"/>
                <a:cs typeface="Times New Roman"/>
                <a:sym typeface="Times New Roman"/>
              </a:rPr>
              <a:t>A positive sign indicates that as the predictor variable increases, the response variable also increases</a:t>
            </a:r>
            <a:endParaRPr sz="1800">
              <a:solidFill>
                <a:schemeClr val="dk1"/>
              </a:solidFill>
              <a:latin typeface="Times New Roman"/>
              <a:ea typeface="Times New Roman"/>
              <a:cs typeface="Times New Roman"/>
              <a:sym typeface="Times New Roman"/>
            </a:endParaRPr>
          </a:p>
          <a:p>
            <a:pPr indent="-339725" lvl="1" marL="914400" rtl="0" algn="l">
              <a:lnSpc>
                <a:spcPct val="85000"/>
              </a:lnSpc>
              <a:spcBef>
                <a:spcPts val="600"/>
              </a:spcBef>
              <a:spcAft>
                <a:spcPts val="0"/>
              </a:spcAft>
              <a:buClr>
                <a:schemeClr val="dk1"/>
              </a:buClr>
              <a:buSzPts val="1800"/>
              <a:buFont typeface="Arial"/>
              <a:buChar char="•"/>
            </a:pPr>
            <a:r>
              <a:rPr lang="en" sz="1800">
                <a:solidFill>
                  <a:schemeClr val="dk1"/>
                </a:solidFill>
                <a:latin typeface="Times New Roman"/>
                <a:ea typeface="Times New Roman"/>
                <a:cs typeface="Times New Roman"/>
                <a:sym typeface="Times New Roman"/>
              </a:rPr>
              <a:t>A negative sign indicates that as the predictor variable increases, the response variable decreases</a:t>
            </a:r>
            <a:endParaRPr sz="1800">
              <a:solidFill>
                <a:schemeClr val="dk1"/>
              </a:solidFill>
              <a:latin typeface="Times New Roman"/>
              <a:ea typeface="Times New Roman"/>
              <a:cs typeface="Times New Roman"/>
              <a:sym typeface="Times New Roman"/>
            </a:endParaRPr>
          </a:p>
          <a:p>
            <a:pPr indent="-339725" lvl="0" marL="457200" rtl="0" algn="l">
              <a:lnSpc>
                <a:spcPct val="85000"/>
              </a:lnSpc>
              <a:spcBef>
                <a:spcPts val="600"/>
              </a:spcBef>
              <a:spcAft>
                <a:spcPts val="0"/>
              </a:spcAft>
              <a:buClr>
                <a:schemeClr val="dk1"/>
              </a:buClr>
              <a:buSzPts val="1800"/>
              <a:buFont typeface="Arial"/>
              <a:buChar char="•"/>
            </a:pPr>
            <a:r>
              <a:rPr lang="en" sz="1800">
                <a:solidFill>
                  <a:schemeClr val="dk1"/>
                </a:solidFill>
                <a:latin typeface="Times New Roman"/>
                <a:ea typeface="Times New Roman"/>
                <a:cs typeface="Times New Roman"/>
                <a:sym typeface="Times New Roman"/>
              </a:rPr>
              <a:t>The coefficient value represents the  change in the response given a one unit change in predictor</a:t>
            </a:r>
            <a:endParaRPr sz="1800">
              <a:solidFill>
                <a:schemeClr val="dk1"/>
              </a:solidFill>
              <a:latin typeface="Times New Roman"/>
              <a:ea typeface="Times New Roman"/>
              <a:cs typeface="Times New Roman"/>
              <a:sym typeface="Times New Roman"/>
            </a:endParaRPr>
          </a:p>
          <a:p>
            <a:pPr indent="-339725" lvl="0" marL="457200" rtl="0" algn="l">
              <a:lnSpc>
                <a:spcPct val="85000"/>
              </a:lnSpc>
              <a:spcBef>
                <a:spcPts val="600"/>
              </a:spcBef>
              <a:spcAft>
                <a:spcPts val="600"/>
              </a:spcAft>
              <a:buClr>
                <a:schemeClr val="dk1"/>
              </a:buClr>
              <a:buSzPts val="1800"/>
              <a:buFont typeface="Arial"/>
              <a:buChar char="•"/>
            </a:pPr>
            <a:r>
              <a:rPr lang="en" sz="1800">
                <a:solidFill>
                  <a:schemeClr val="dk1"/>
                </a:solidFill>
                <a:latin typeface="Times New Roman"/>
                <a:ea typeface="Times New Roman"/>
                <a:cs typeface="Times New Roman"/>
                <a:sym typeface="Times New Roman"/>
              </a:rPr>
              <a:t>E.g.: If a coefficient is +3, the mean response value increases by 3 for every one unit change in predictor</a:t>
            </a:r>
            <a:endParaRPr sz="1800">
              <a:solidFill>
                <a:schemeClr val="dk1"/>
              </a:solidFill>
              <a:latin typeface="Times New Roman"/>
              <a:ea typeface="Times New Roman"/>
              <a:cs typeface="Times New Roman"/>
              <a:sym typeface="Times New Roman"/>
            </a:endParaRPr>
          </a:p>
        </p:txBody>
      </p:sp>
      <p:sp>
        <p:nvSpPr>
          <p:cNvPr id="408" name="Google Shape;40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412" name="Shape 412"/>
        <p:cNvGrpSpPr/>
        <p:nvPr/>
      </p:nvGrpSpPr>
      <p:grpSpPr>
        <a:xfrm>
          <a:off x="0" y="0"/>
          <a:ext cx="0" cy="0"/>
          <a:chOff x="0" y="0"/>
          <a:chExt cx="0" cy="0"/>
        </a:xfrm>
      </p:grpSpPr>
      <p:sp>
        <p:nvSpPr>
          <p:cNvPr id="413" name="Google Shape;41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aphicFrame>
        <p:nvGraphicFramePr>
          <p:cNvPr id="414" name="Google Shape;414;p34"/>
          <p:cNvGraphicFramePr/>
          <p:nvPr/>
        </p:nvGraphicFramePr>
        <p:xfrm>
          <a:off x="952500" y="1619250"/>
          <a:ext cx="3000000" cy="3000000"/>
        </p:xfrm>
        <a:graphic>
          <a:graphicData uri="http://schemas.openxmlformats.org/drawingml/2006/table">
            <a:tbl>
              <a:tblPr>
                <a:noFill/>
                <a:tableStyleId>{F815B7D7-4769-401E-B7B2-BDD341A838BD}</a:tableStyleId>
              </a:tblPr>
              <a:tblGrid>
                <a:gridCol w="2413000"/>
                <a:gridCol w="2413000"/>
                <a:gridCol w="24130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Independent Variable</a:t>
                      </a:r>
                      <a:endParaRPr b="1" sz="1400" u="none" cap="none" strike="noStrike"/>
                    </a:p>
                  </a:txBody>
                  <a:tcPr marT="91425" marB="91425" marR="91425" marL="91425">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Non-standardized Coefficient</a:t>
                      </a:r>
                      <a:endParaRPr b="1" sz="1400" u="none" cap="none" strike="noStrike"/>
                    </a:p>
                  </a:txBody>
                  <a:tcPr marT="91425" marB="91425" marR="91425" marL="91425">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Standard Coefficient</a:t>
                      </a:r>
                      <a:endParaRPr b="1" sz="1400" u="none" cap="none" strike="noStrike"/>
                    </a:p>
                  </a:txBody>
                  <a:tcPr marT="91425" marB="91425" marR="91425" marL="91425">
                    <a:solidFill>
                      <a:schemeClr val="lt2"/>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Price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0.956</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0.88</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Lot Area Value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0.17</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0.0076</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Bedroom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12119</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0.029</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Fireplace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25885.3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0.019</a:t>
                      </a:r>
                      <a:endParaRPr sz="1400" u="none" cap="none" strike="noStrike"/>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418" name="Shape 418"/>
        <p:cNvGrpSpPr/>
        <p:nvPr/>
      </p:nvGrpSpPr>
      <p:grpSpPr>
        <a:xfrm>
          <a:off x="0" y="0"/>
          <a:ext cx="0" cy="0"/>
          <a:chOff x="0" y="0"/>
          <a:chExt cx="0" cy="0"/>
        </a:xfrm>
      </p:grpSpPr>
      <p:sp>
        <p:nvSpPr>
          <p:cNvPr id="419" name="Google Shape;41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20" name="Google Shape;420;p35"/>
          <p:cNvSpPr txBox="1"/>
          <p:nvPr/>
        </p:nvSpPr>
        <p:spPr>
          <a:xfrm>
            <a:off x="268125" y="1323525"/>
            <a:ext cx="8443200" cy="378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1. How is our zestimate affected if we increase our listing price by $1k?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A: If listing price increases by $1k, our zestimate will increase by $956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2. What will our new zestimate be if we build one more bedroom while keeping all other features constant?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A: Zestimate will increase by approximately $12119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3. What will be the new zestimate of a house listed at $500k if a new fireplace is added?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A: New zestimate will be approximately $526k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4. Which feature, bedroom or fireplace is more important while calculating zestimate?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A: Bedroom is more important in calculating zestimate as it has higher coefficient associated with 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5. How much more important is the bedroom feature than the fireplace feature?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A: Bedroom feature is approximately twice more important than fireplace feature</a:t>
            </a:r>
            <a:endParaRPr b="0" i="0" sz="1400" u="none" cap="none" strike="noStrike">
              <a:solidFill>
                <a:srgbClr val="000000"/>
              </a:solidFill>
              <a:latin typeface="Arial"/>
              <a:ea typeface="Arial"/>
              <a:cs typeface="Arial"/>
              <a:sym typeface="Arial"/>
            </a:endParaRPr>
          </a:p>
        </p:txBody>
      </p:sp>
      <p:sp>
        <p:nvSpPr>
          <p:cNvPr id="421" name="Google Shape;421;p35"/>
          <p:cNvSpPr txBox="1"/>
          <p:nvPr>
            <p:ph type="title"/>
          </p:nvPr>
        </p:nvSpPr>
        <p:spPr>
          <a:xfrm>
            <a:off x="1303275" y="792825"/>
            <a:ext cx="5272800" cy="530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b="1" lang="en">
                <a:solidFill>
                  <a:schemeClr val="dk1"/>
                </a:solidFill>
                <a:latin typeface="Times New Roman"/>
                <a:ea typeface="Times New Roman"/>
                <a:cs typeface="Times New Roman"/>
                <a:sym typeface="Times New Roman"/>
              </a:rPr>
              <a:t>Inferences from our interpretation</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425" name="Shape 425"/>
        <p:cNvGrpSpPr/>
        <p:nvPr/>
      </p:nvGrpSpPr>
      <p:grpSpPr>
        <a:xfrm>
          <a:off x="0" y="0"/>
          <a:ext cx="0" cy="0"/>
          <a:chOff x="0" y="0"/>
          <a:chExt cx="0" cy="0"/>
        </a:xfrm>
      </p:grpSpPr>
      <p:sp>
        <p:nvSpPr>
          <p:cNvPr id="426" name="Google Shape;426;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27" name="Google Shape;427;p36"/>
          <p:cNvPicPr preferRelativeResize="0"/>
          <p:nvPr/>
        </p:nvPicPr>
        <p:blipFill rotWithShape="1">
          <a:blip r:embed="rId4">
            <a:alphaModFix/>
          </a:blip>
          <a:srcRect b="0" l="0" r="0" t="0"/>
          <a:stretch/>
        </p:blipFill>
        <p:spPr>
          <a:xfrm>
            <a:off x="3004525" y="1134150"/>
            <a:ext cx="2785650" cy="2915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431" name="Shape 431"/>
        <p:cNvGrpSpPr/>
        <p:nvPr/>
      </p:nvGrpSpPr>
      <p:grpSpPr>
        <a:xfrm>
          <a:off x="0" y="0"/>
          <a:ext cx="0" cy="0"/>
          <a:chOff x="0" y="0"/>
          <a:chExt cx="0" cy="0"/>
        </a:xfrm>
      </p:grpSpPr>
      <p:sp>
        <p:nvSpPr>
          <p:cNvPr id="432" name="Google Shape;432;p37"/>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b="1" i="1" lang="en" sz="4000">
                <a:solidFill>
                  <a:schemeClr val="dk1"/>
                </a:solidFill>
                <a:latin typeface="EB Garamond"/>
                <a:ea typeface="EB Garamond"/>
                <a:cs typeface="EB Garamond"/>
                <a:sym typeface="EB Garamond"/>
              </a:rPr>
              <a:t>Thank you!</a:t>
            </a:r>
            <a:endParaRPr b="1" i="1" sz="4000">
              <a:solidFill>
                <a:schemeClr val="dk1"/>
              </a:solidFill>
              <a:latin typeface="EB Garamond"/>
              <a:ea typeface="EB Garamond"/>
              <a:cs typeface="EB Garamond"/>
              <a:sym typeface="EB Garamond"/>
            </a:endParaRPr>
          </a:p>
        </p:txBody>
      </p:sp>
      <p:sp>
        <p:nvSpPr>
          <p:cNvPr id="433" name="Google Shape;43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166" name="Shape 166"/>
        <p:cNvGrpSpPr/>
        <p:nvPr/>
      </p:nvGrpSpPr>
      <p:grpSpPr>
        <a:xfrm>
          <a:off x="0" y="0"/>
          <a:ext cx="0" cy="0"/>
          <a:chOff x="0" y="0"/>
          <a:chExt cx="0" cy="0"/>
        </a:xfrm>
      </p:grpSpPr>
      <p:sp>
        <p:nvSpPr>
          <p:cNvPr id="167" name="Google Shape;167;p4"/>
          <p:cNvSpPr txBox="1"/>
          <p:nvPr>
            <p:ph type="title"/>
          </p:nvPr>
        </p:nvSpPr>
        <p:spPr>
          <a:xfrm>
            <a:off x="145050" y="985450"/>
            <a:ext cx="8836500" cy="41580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Times New Roman"/>
              <a:buNone/>
            </a:pPr>
            <a:r>
              <a:rPr i="1" lang="en" sz="2200">
                <a:solidFill>
                  <a:srgbClr val="202124"/>
                </a:solidFill>
                <a:highlight>
                  <a:srgbClr val="FFFFFF"/>
                </a:highlight>
                <a:latin typeface="Times New Roman"/>
                <a:ea typeface="Times New Roman"/>
                <a:cs typeface="Times New Roman"/>
                <a:sym typeface="Times New Roman"/>
              </a:rPr>
              <a:t>Web-scraping</a:t>
            </a:r>
            <a:r>
              <a:rPr lang="en" sz="2200">
                <a:solidFill>
                  <a:srgbClr val="202124"/>
                </a:solidFill>
                <a:highlight>
                  <a:srgbClr val="FFFFFF"/>
                </a:highlight>
                <a:latin typeface="Times New Roman"/>
                <a:ea typeface="Times New Roman"/>
                <a:cs typeface="Times New Roman"/>
                <a:sym typeface="Times New Roman"/>
              </a:rPr>
              <a:t> describe the use of a program or algorithm to extract and process large amounts of data from the web. </a:t>
            </a:r>
            <a:endParaRPr sz="2200">
              <a:solidFill>
                <a:srgbClr val="202124"/>
              </a:solidFill>
              <a:highlight>
                <a:srgbClr val="FFFFFF"/>
              </a:highlight>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700"/>
              <a:buFont typeface="Times New Roman"/>
              <a:buNone/>
            </a:pPr>
            <a:br>
              <a:rPr lang="en" sz="2200">
                <a:solidFill>
                  <a:schemeClr val="dk1"/>
                </a:solidFill>
                <a:latin typeface="Times New Roman"/>
                <a:ea typeface="Times New Roman"/>
                <a:cs typeface="Times New Roman"/>
                <a:sym typeface="Times New Roman"/>
              </a:rPr>
            </a:br>
            <a:r>
              <a:rPr i="1" lang="en" sz="2100">
                <a:solidFill>
                  <a:schemeClr val="dk1"/>
                </a:solidFill>
                <a:latin typeface="Times New Roman"/>
                <a:ea typeface="Times New Roman"/>
                <a:cs typeface="Times New Roman"/>
                <a:sym typeface="Times New Roman"/>
              </a:rPr>
              <a:t>Data extraction</a:t>
            </a:r>
            <a:r>
              <a:rPr lang="en" sz="2100">
                <a:solidFill>
                  <a:schemeClr val="dk1"/>
                </a:solidFill>
                <a:latin typeface="Times New Roman"/>
                <a:ea typeface="Times New Roman"/>
                <a:cs typeface="Times New Roman"/>
                <a:sym typeface="Times New Roman"/>
              </a:rPr>
              <a:t> involves the retrieval of data from various sources and converting the data to a useful format for further processing or analysis.</a:t>
            </a:r>
            <a:r>
              <a:rPr lang="en" sz="2300">
                <a:solidFill>
                  <a:schemeClr val="dk1"/>
                </a:solidFill>
                <a:latin typeface="Times New Roman"/>
                <a:ea typeface="Times New Roman"/>
                <a:cs typeface="Times New Roman"/>
                <a:sym typeface="Times New Roman"/>
              </a:rPr>
              <a:t> </a:t>
            </a:r>
            <a:endParaRPr sz="2300">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700"/>
              <a:buFont typeface="Times New Roman"/>
              <a:buNone/>
            </a:pPr>
            <a:r>
              <a:t/>
            </a:r>
            <a:endParaRPr sz="2300">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700"/>
              <a:buFont typeface="Times New Roman"/>
              <a:buNone/>
            </a:pPr>
            <a:r>
              <a:t/>
            </a:r>
            <a:endParaRPr sz="2300">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700"/>
              <a:buFont typeface="Times New Roman"/>
              <a:buNone/>
            </a:pPr>
            <a:r>
              <a:t/>
            </a:r>
            <a:endParaRPr sz="2300">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700"/>
              <a:buFont typeface="Times New Roman"/>
              <a:buNone/>
            </a:pPr>
            <a:r>
              <a:t/>
            </a:r>
            <a:endParaRPr sz="2300">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SzPts val="1400"/>
              <a:buNone/>
            </a:pPr>
            <a:r>
              <a:t/>
            </a:r>
            <a:endParaRPr sz="2200">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700"/>
              <a:buFont typeface="Times New Roman"/>
              <a:buNone/>
            </a:pPr>
            <a:br>
              <a:rPr lang="en" sz="1800">
                <a:solidFill>
                  <a:schemeClr val="dk1"/>
                </a:solidFill>
                <a:latin typeface="Times New Roman"/>
                <a:ea typeface="Times New Roman"/>
                <a:cs typeface="Times New Roman"/>
                <a:sym typeface="Times New Roman"/>
              </a:rPr>
            </a:br>
            <a:endParaRPr b="1" sz="1800">
              <a:solidFill>
                <a:schemeClr val="dk1"/>
              </a:solidFill>
              <a:latin typeface="Times New Roman"/>
              <a:ea typeface="Times New Roman"/>
              <a:cs typeface="Times New Roman"/>
              <a:sym typeface="Times New Roman"/>
            </a:endParaRPr>
          </a:p>
        </p:txBody>
      </p:sp>
      <p:sp>
        <p:nvSpPr>
          <p:cNvPr id="168" name="Google Shape;168;p4"/>
          <p:cNvSpPr txBox="1"/>
          <p:nvPr/>
        </p:nvSpPr>
        <p:spPr>
          <a:xfrm>
            <a:off x="3622184" y="5143500"/>
            <a:ext cx="1593600" cy="177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Calibri"/>
              <a:ea typeface="Calibri"/>
              <a:cs typeface="Calibri"/>
              <a:sym typeface="Calibri"/>
            </a:endParaRPr>
          </a:p>
        </p:txBody>
      </p:sp>
      <p:sp>
        <p:nvSpPr>
          <p:cNvPr id="169" name="Google Shape;169;p4"/>
          <p:cNvSpPr/>
          <p:nvPr/>
        </p:nvSpPr>
        <p:spPr>
          <a:xfrm>
            <a:off x="379375" y="392450"/>
            <a:ext cx="3242800" cy="593000"/>
          </a:xfrm>
          <a:prstGeom prst="flowChartOnlineStora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
          <p:cNvSpPr txBox="1"/>
          <p:nvPr/>
        </p:nvSpPr>
        <p:spPr>
          <a:xfrm>
            <a:off x="784900" y="434500"/>
            <a:ext cx="23415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Lato"/>
                <a:ea typeface="Lato"/>
                <a:cs typeface="Lato"/>
                <a:sym typeface="Lato"/>
              </a:rPr>
              <a:t>SCRAPING</a:t>
            </a:r>
            <a:endParaRPr b="1" i="0" sz="2100" u="none" cap="none" strike="noStrike">
              <a:solidFill>
                <a:srgbClr val="000000"/>
              </a:solidFill>
              <a:latin typeface="Lato"/>
              <a:ea typeface="Lato"/>
              <a:cs typeface="Lato"/>
              <a:sym typeface="Lato"/>
            </a:endParaRPr>
          </a:p>
        </p:txBody>
      </p:sp>
      <p:sp>
        <p:nvSpPr>
          <p:cNvPr id="171" name="Google Shape;171;p4"/>
          <p:cNvSpPr txBox="1"/>
          <p:nvPr/>
        </p:nvSpPr>
        <p:spPr>
          <a:xfrm>
            <a:off x="4507525" y="2792100"/>
            <a:ext cx="3960900" cy="1537800"/>
          </a:xfrm>
          <a:prstGeom prst="rect">
            <a:avLst/>
          </a:prstGeom>
          <a:noFill/>
          <a:ln>
            <a:noFill/>
          </a:ln>
        </p:spPr>
        <p:txBody>
          <a:bodyPr anchorCtr="0" anchor="ctr" bIns="91425" lIns="91425" spcFirstLastPara="1" rIns="91425" wrap="square" tIns="91425">
            <a:spAutoFit/>
          </a:bodyPr>
          <a:lstStyle/>
          <a:p>
            <a:pPr indent="0" lvl="0" marL="0" marR="0" rtl="0" algn="l">
              <a:lnSpc>
                <a:spcPct val="90000"/>
              </a:lnSpc>
              <a:spcBef>
                <a:spcPts val="0"/>
              </a:spcBef>
              <a:spcAft>
                <a:spcPts val="0"/>
              </a:spcAft>
              <a:buClr>
                <a:srgbClr val="000000"/>
              </a:buClr>
              <a:buSzPts val="2100"/>
              <a:buFont typeface="Arial"/>
              <a:buNone/>
            </a:pPr>
            <a:r>
              <a:rPr b="1" i="0" lang="en" sz="2100" u="none" cap="none" strike="noStrike">
                <a:solidFill>
                  <a:schemeClr val="dk1"/>
                </a:solidFill>
                <a:latin typeface="Times New Roman"/>
                <a:ea typeface="Times New Roman"/>
                <a:cs typeface="Times New Roman"/>
                <a:sym typeface="Times New Roman"/>
              </a:rPr>
              <a:t>Challenges:</a:t>
            </a:r>
            <a:endParaRPr b="1" i="0" sz="21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Times New Roman"/>
                <a:ea typeface="Times New Roman"/>
                <a:cs typeface="Times New Roman"/>
                <a:sym typeface="Times New Roman"/>
              </a:rPr>
              <a:t>1. Speed and Protection Policies</a:t>
            </a:r>
            <a:endParaRPr b="0" i="0" sz="21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Times New Roman"/>
                <a:ea typeface="Times New Roman"/>
                <a:cs typeface="Times New Roman"/>
                <a:sym typeface="Times New Roman"/>
              </a:rPr>
              <a:t>2. Confusing</a:t>
            </a:r>
            <a:endParaRPr b="0" i="0" sz="2100" u="none" cap="none" strike="noStrike">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chemeClr val="dk1"/>
              </a:buClr>
              <a:buSzPts val="2700"/>
              <a:buFont typeface="Times New Roman"/>
              <a:buNone/>
            </a:pPr>
            <a:r>
              <a:t/>
            </a:r>
            <a:endParaRPr b="0" i="0" sz="2300" u="none" cap="none" strike="noStrike">
              <a:solidFill>
                <a:schemeClr val="dk1"/>
              </a:solidFill>
              <a:latin typeface="Times New Roman"/>
              <a:ea typeface="Times New Roman"/>
              <a:cs typeface="Times New Roman"/>
              <a:sym typeface="Times New Roman"/>
            </a:endParaRPr>
          </a:p>
        </p:txBody>
      </p:sp>
      <p:sp>
        <p:nvSpPr>
          <p:cNvPr id="172" name="Google Shape;172;p4"/>
          <p:cNvSpPr txBox="1"/>
          <p:nvPr/>
        </p:nvSpPr>
        <p:spPr>
          <a:xfrm>
            <a:off x="212000" y="2792100"/>
            <a:ext cx="3615000" cy="2577300"/>
          </a:xfrm>
          <a:prstGeom prst="rect">
            <a:avLst/>
          </a:prstGeom>
          <a:noFill/>
          <a:ln>
            <a:noFill/>
          </a:ln>
        </p:spPr>
        <p:txBody>
          <a:bodyPr anchorCtr="0" anchor="ctr" bIns="91425" lIns="91425" spcFirstLastPara="1" rIns="91425" wrap="square" tIns="91425">
            <a:spAutoFit/>
          </a:bodyPr>
          <a:lstStyle/>
          <a:p>
            <a:pPr indent="0" lvl="0" marL="0" marR="0" rtl="0" algn="l">
              <a:lnSpc>
                <a:spcPct val="90000"/>
              </a:lnSpc>
              <a:spcBef>
                <a:spcPts val="0"/>
              </a:spcBef>
              <a:spcAft>
                <a:spcPts val="0"/>
              </a:spcAft>
              <a:buClr>
                <a:schemeClr val="dk1"/>
              </a:buClr>
              <a:buSzPts val="2700"/>
              <a:buFont typeface="Times New Roman"/>
              <a:buNone/>
            </a:pPr>
            <a:r>
              <a:rPr b="1" i="0" lang="en" sz="2300" u="none" cap="none" strike="noStrike">
                <a:solidFill>
                  <a:schemeClr val="dk1"/>
                </a:solidFill>
                <a:latin typeface="Times New Roman"/>
                <a:ea typeface="Times New Roman"/>
                <a:cs typeface="Times New Roman"/>
                <a:sym typeface="Times New Roman"/>
              </a:rPr>
              <a:t>Advantages:</a:t>
            </a:r>
            <a:endParaRPr b="1" i="0" sz="23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Times New Roman"/>
                <a:ea typeface="Times New Roman"/>
                <a:cs typeface="Times New Roman"/>
                <a:sym typeface="Times New Roman"/>
              </a:rPr>
              <a:t>1. Cost-Effective</a:t>
            </a:r>
            <a:endParaRPr b="0" i="0" sz="21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Times New Roman"/>
                <a:ea typeface="Times New Roman"/>
                <a:cs typeface="Times New Roman"/>
                <a:sym typeface="Times New Roman"/>
              </a:rPr>
              <a:t>2. Low Maintenance and Speed(time saving)</a:t>
            </a:r>
            <a:endParaRPr b="0" i="0" sz="21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Times New Roman"/>
                <a:ea typeface="Times New Roman"/>
                <a:cs typeface="Times New Roman"/>
                <a:sym typeface="Times New Roman"/>
              </a:rPr>
              <a:t>3. Data Accuracy</a:t>
            </a:r>
            <a:endParaRPr b="0" i="0" sz="21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Times New Roman"/>
                <a:ea typeface="Times New Roman"/>
                <a:cs typeface="Times New Roman"/>
                <a:sym typeface="Times New Roman"/>
              </a:rPr>
              <a:t>4. Easy to Implement</a:t>
            </a:r>
            <a:endParaRPr b="0" i="0" sz="2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pic>
        <p:nvPicPr>
          <p:cNvPr id="173" name="Google Shape;173;p4"/>
          <p:cNvPicPr preferRelativeResize="0"/>
          <p:nvPr/>
        </p:nvPicPr>
        <p:blipFill rotWithShape="1">
          <a:blip r:embed="rId4">
            <a:alphaModFix/>
          </a:blip>
          <a:srcRect b="-7214" l="-25865" r="0" t="0"/>
          <a:stretch/>
        </p:blipFill>
        <p:spPr>
          <a:xfrm>
            <a:off x="8084400" y="0"/>
            <a:ext cx="1059600" cy="902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177" name="Shape 177"/>
        <p:cNvGrpSpPr/>
        <p:nvPr/>
      </p:nvGrpSpPr>
      <p:grpSpPr>
        <a:xfrm>
          <a:off x="0" y="0"/>
          <a:ext cx="0" cy="0"/>
          <a:chOff x="0" y="0"/>
          <a:chExt cx="0" cy="0"/>
        </a:xfrm>
      </p:grpSpPr>
      <p:sp>
        <p:nvSpPr>
          <p:cNvPr id="178" name="Google Shape;178;p5"/>
          <p:cNvSpPr txBox="1"/>
          <p:nvPr>
            <p:ph type="title"/>
          </p:nvPr>
        </p:nvSpPr>
        <p:spPr>
          <a:xfrm>
            <a:off x="183150" y="0"/>
            <a:ext cx="8118000" cy="9930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Font typeface="Times New Roman"/>
              <a:buNone/>
            </a:pPr>
            <a:r>
              <a:rPr b="1" lang="en">
                <a:solidFill>
                  <a:schemeClr val="dk1"/>
                </a:solidFill>
                <a:latin typeface="Times New Roman"/>
                <a:ea typeface="Times New Roman"/>
                <a:cs typeface="Times New Roman"/>
                <a:sym typeface="Times New Roman"/>
              </a:rPr>
              <a:t> Steps for Scrapping</a:t>
            </a:r>
            <a:endParaRPr>
              <a:solidFill>
                <a:schemeClr val="dk1"/>
              </a:solidFill>
            </a:endParaRPr>
          </a:p>
        </p:txBody>
      </p:sp>
      <p:grpSp>
        <p:nvGrpSpPr>
          <p:cNvPr id="179" name="Google Shape;179;p5"/>
          <p:cNvGrpSpPr/>
          <p:nvPr/>
        </p:nvGrpSpPr>
        <p:grpSpPr>
          <a:xfrm>
            <a:off x="183152" y="992998"/>
            <a:ext cx="8777679" cy="3713327"/>
            <a:chOff x="336073" y="-105358"/>
            <a:chExt cx="10649938" cy="4230747"/>
          </a:xfrm>
        </p:grpSpPr>
        <p:sp>
          <p:nvSpPr>
            <p:cNvPr id="180" name="Google Shape;180;p5"/>
            <p:cNvSpPr/>
            <p:nvPr/>
          </p:nvSpPr>
          <p:spPr>
            <a:xfrm>
              <a:off x="436806" y="-105291"/>
              <a:ext cx="2716200" cy="1737600"/>
            </a:xfrm>
            <a:prstGeom prst="roundRect">
              <a:avLst>
                <a:gd fmla="val 10000" name="adj"/>
              </a:avLst>
            </a:prstGeom>
            <a:solidFill>
              <a:srgbClr val="599BD5"/>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
            <p:cNvSpPr txBox="1"/>
            <p:nvPr/>
          </p:nvSpPr>
          <p:spPr>
            <a:xfrm>
              <a:off x="547712" y="147009"/>
              <a:ext cx="2341500" cy="13092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lt1"/>
                </a:buClr>
                <a:buSzPts val="1400"/>
                <a:buFont typeface="Times New Roman"/>
                <a:buNone/>
              </a:pPr>
              <a:r>
                <a:rPr b="0" i="0" lang="en" sz="1500" u="none" cap="none" strike="noStrike">
                  <a:solidFill>
                    <a:schemeClr val="lt1"/>
                  </a:solidFill>
                  <a:latin typeface="Times New Roman"/>
                  <a:ea typeface="Times New Roman"/>
                  <a:cs typeface="Times New Roman"/>
                  <a:sym typeface="Times New Roman"/>
                </a:rPr>
                <a:t>Extracting the URL for each property in each city ex: Fremont, Sanjose, Dublin.</a:t>
              </a:r>
              <a:endParaRPr b="0" i="0" sz="1200" u="none" cap="none" strike="noStrike">
                <a:solidFill>
                  <a:srgbClr val="000000"/>
                </a:solidFill>
                <a:latin typeface="Arial"/>
                <a:ea typeface="Arial"/>
                <a:cs typeface="Arial"/>
                <a:sym typeface="Arial"/>
              </a:endParaRPr>
            </a:p>
          </p:txBody>
        </p:sp>
        <p:sp>
          <p:nvSpPr>
            <p:cNvPr id="182" name="Google Shape;182;p5"/>
            <p:cNvSpPr/>
            <p:nvPr/>
          </p:nvSpPr>
          <p:spPr>
            <a:xfrm>
              <a:off x="3498555" y="426684"/>
              <a:ext cx="575700" cy="673500"/>
            </a:xfrm>
            <a:prstGeom prst="rightArrow">
              <a:avLst>
                <a:gd fmla="val 60000" name="adj1"/>
                <a:gd fmla="val 50000" name="adj2"/>
              </a:avLst>
            </a:prstGeom>
            <a:solidFill>
              <a:srgbClr val="599BD5"/>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
            <p:cNvSpPr/>
            <p:nvPr/>
          </p:nvSpPr>
          <p:spPr>
            <a:xfrm>
              <a:off x="4213200" y="-105358"/>
              <a:ext cx="2955000" cy="1737600"/>
            </a:xfrm>
            <a:prstGeom prst="roundRect">
              <a:avLst>
                <a:gd fmla="val 10000" name="adj"/>
              </a:avLst>
            </a:prstGeom>
            <a:solidFill>
              <a:srgbClr val="53C1CE"/>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
            <p:cNvSpPr txBox="1"/>
            <p:nvPr/>
          </p:nvSpPr>
          <p:spPr>
            <a:xfrm>
              <a:off x="4599400" y="-44958"/>
              <a:ext cx="2199300" cy="16296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lt1"/>
                </a:buClr>
                <a:buSzPts val="1400"/>
                <a:buFont typeface="Times New Roman"/>
                <a:buNone/>
              </a:pPr>
              <a:r>
                <a:rPr b="0" i="0" lang="en" sz="1400" u="none" cap="none" strike="noStrike">
                  <a:solidFill>
                    <a:schemeClr val="lt1"/>
                  </a:solidFill>
                  <a:latin typeface="Times New Roman"/>
                  <a:ea typeface="Times New Roman"/>
                  <a:cs typeface="Times New Roman"/>
                  <a:sym typeface="Times New Roman"/>
                </a:rPr>
                <a:t>Scrape the property URLs of the properties using Beautiful Soup Library and regex matching.</a:t>
              </a:r>
              <a:endParaRPr b="0" i="0" sz="1100" u="none" cap="none" strike="noStrike">
                <a:solidFill>
                  <a:srgbClr val="000000"/>
                </a:solidFill>
                <a:latin typeface="Arial"/>
                <a:ea typeface="Arial"/>
                <a:cs typeface="Arial"/>
                <a:sym typeface="Arial"/>
              </a:endParaRPr>
            </a:p>
          </p:txBody>
        </p:sp>
        <p:sp>
          <p:nvSpPr>
            <p:cNvPr id="185" name="Google Shape;185;p5"/>
            <p:cNvSpPr/>
            <p:nvPr/>
          </p:nvSpPr>
          <p:spPr>
            <a:xfrm rot="1078333">
              <a:off x="7708989" y="344061"/>
              <a:ext cx="575585" cy="673396"/>
            </a:xfrm>
            <a:prstGeom prst="rightArrow">
              <a:avLst>
                <a:gd fmla="val 60000" name="adj1"/>
                <a:gd fmla="val 50000" name="adj2"/>
              </a:avLst>
            </a:prstGeom>
            <a:solidFill>
              <a:srgbClr val="52CB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
            <p:cNvSpPr/>
            <p:nvPr/>
          </p:nvSpPr>
          <p:spPr>
            <a:xfrm>
              <a:off x="8207411" y="1107271"/>
              <a:ext cx="2778600" cy="1355400"/>
            </a:xfrm>
            <a:prstGeom prst="roundRect">
              <a:avLst>
                <a:gd fmla="val 10000" name="adj"/>
              </a:avLst>
            </a:prstGeom>
            <a:solidFill>
              <a:srgbClr val="4EC7A5"/>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
            <p:cNvSpPr txBox="1"/>
            <p:nvPr/>
          </p:nvSpPr>
          <p:spPr>
            <a:xfrm>
              <a:off x="8207412" y="1153694"/>
              <a:ext cx="2716200" cy="13092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lt1"/>
                </a:buClr>
                <a:buSzPts val="1400"/>
                <a:buFont typeface="Times New Roman"/>
                <a:buNone/>
              </a:pPr>
              <a:r>
                <a:rPr b="0" i="0" lang="en" sz="1400" u="none" cap="none" strike="noStrike">
                  <a:solidFill>
                    <a:schemeClr val="lt1"/>
                  </a:solidFill>
                  <a:latin typeface="Times New Roman"/>
                  <a:ea typeface="Times New Roman"/>
                  <a:cs typeface="Times New Roman"/>
                  <a:sym typeface="Times New Roman"/>
                </a:rPr>
                <a:t>Using  JSON to scrape the data of all the properties. "hdpApolloPreloadedData" (nested jason, apiCache)</a:t>
              </a:r>
              <a:endParaRPr b="0" i="0" sz="1100" u="none" cap="none" strike="noStrike">
                <a:solidFill>
                  <a:srgbClr val="000000"/>
                </a:solidFill>
                <a:latin typeface="Arial"/>
                <a:ea typeface="Arial"/>
                <a:cs typeface="Arial"/>
                <a:sym typeface="Arial"/>
              </a:endParaRPr>
            </a:p>
          </p:txBody>
        </p:sp>
        <p:sp>
          <p:nvSpPr>
            <p:cNvPr id="188" name="Google Shape;188;p5"/>
            <p:cNvSpPr/>
            <p:nvPr/>
          </p:nvSpPr>
          <p:spPr>
            <a:xfrm rot="8861070">
              <a:off x="7676167" y="2811866"/>
              <a:ext cx="575778" cy="673405"/>
            </a:xfrm>
            <a:prstGeom prst="rightArrow">
              <a:avLst>
                <a:gd fmla="val 60000" name="adj1"/>
                <a:gd fmla="val 50000" name="adj2"/>
              </a:avLst>
            </a:prstGeom>
            <a:solidFill>
              <a:srgbClr val="4CC38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5"/>
            <p:cNvSpPr/>
            <p:nvPr/>
          </p:nvSpPr>
          <p:spPr>
            <a:xfrm>
              <a:off x="4249547" y="2435804"/>
              <a:ext cx="2918700" cy="1629600"/>
            </a:xfrm>
            <a:prstGeom prst="roundRect">
              <a:avLst>
                <a:gd fmla="val 10000" name="adj"/>
              </a:avLst>
            </a:prstGeom>
            <a:solidFill>
              <a:srgbClr val="49C07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
            <p:cNvSpPr txBox="1"/>
            <p:nvPr/>
          </p:nvSpPr>
          <p:spPr>
            <a:xfrm>
              <a:off x="4517300" y="2756309"/>
              <a:ext cx="2489100" cy="13092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lt1"/>
                </a:buClr>
                <a:buSzPts val="1400"/>
                <a:buFont typeface="Times New Roman"/>
                <a:buNone/>
              </a:pPr>
              <a:r>
                <a:rPr b="0" i="0" lang="en" sz="1400" u="none" cap="none" strike="noStrike">
                  <a:solidFill>
                    <a:schemeClr val="lt1"/>
                  </a:solidFill>
                  <a:latin typeface="Times New Roman"/>
                  <a:ea typeface="Times New Roman"/>
                  <a:cs typeface="Times New Roman"/>
                  <a:sym typeface="Times New Roman"/>
                </a:rPr>
                <a:t>Used Pandas library "nested_to_record" that will  denormalize the JSON into multiple data columns</a:t>
              </a:r>
              <a:endParaRPr b="0" i="0" sz="11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1400"/>
                <a:buFont typeface="Times New Roman"/>
                <a:buNone/>
              </a:pPr>
              <a:r>
                <a:t/>
              </a:r>
              <a:endParaRPr b="0" i="0" sz="1100" u="none" cap="none" strike="noStrike">
                <a:solidFill>
                  <a:srgbClr val="000000"/>
                </a:solidFill>
                <a:latin typeface="Arial"/>
                <a:ea typeface="Arial"/>
                <a:cs typeface="Arial"/>
                <a:sym typeface="Arial"/>
              </a:endParaRPr>
            </a:p>
          </p:txBody>
        </p:sp>
        <p:sp>
          <p:nvSpPr>
            <p:cNvPr id="191" name="Google Shape;191;p5"/>
            <p:cNvSpPr/>
            <p:nvPr/>
          </p:nvSpPr>
          <p:spPr>
            <a:xfrm rot="10800000">
              <a:off x="3407243" y="2973819"/>
              <a:ext cx="575700" cy="673500"/>
            </a:xfrm>
            <a:prstGeom prst="rightArrow">
              <a:avLst>
                <a:gd fmla="val 60000" name="adj1"/>
                <a:gd fmla="val 50000" name="adj2"/>
              </a:avLst>
            </a:prstGeom>
            <a:solidFill>
              <a:srgbClr val="46BA4E"/>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
            <p:cNvSpPr txBox="1"/>
            <p:nvPr/>
          </p:nvSpPr>
          <p:spPr>
            <a:xfrm>
              <a:off x="4337894" y="3108545"/>
              <a:ext cx="403200" cy="4041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Calibri"/>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93" name="Google Shape;193;p5"/>
            <p:cNvSpPr/>
            <p:nvPr/>
          </p:nvSpPr>
          <p:spPr>
            <a:xfrm>
              <a:off x="336073" y="2495789"/>
              <a:ext cx="2716200" cy="1629600"/>
            </a:xfrm>
            <a:prstGeom prst="roundRect">
              <a:avLst>
                <a:gd fmla="val 10000" name="adj"/>
              </a:avLst>
            </a:prstGeom>
            <a:solidFill>
              <a:srgbClr val="49B845"/>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
            <p:cNvSpPr txBox="1"/>
            <p:nvPr/>
          </p:nvSpPr>
          <p:spPr>
            <a:xfrm>
              <a:off x="471823" y="2710128"/>
              <a:ext cx="2341500" cy="11505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lt1"/>
                </a:buClr>
                <a:buSzPts val="1400"/>
                <a:buFont typeface="Times New Roman"/>
                <a:buNone/>
              </a:pPr>
              <a:r>
                <a:rPr b="0" i="0" lang="en" sz="1400" u="none" cap="none" strike="noStrike">
                  <a:solidFill>
                    <a:schemeClr val="lt1"/>
                  </a:solidFill>
                  <a:latin typeface="Times New Roman"/>
                  <a:ea typeface="Times New Roman"/>
                  <a:cs typeface="Times New Roman"/>
                  <a:sym typeface="Times New Roman"/>
                </a:rPr>
                <a:t>Creating data frame and excel for cleaning and Analysis of the data</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198" name="Shape 198"/>
        <p:cNvGrpSpPr/>
        <p:nvPr/>
      </p:nvGrpSpPr>
      <p:grpSpPr>
        <a:xfrm>
          <a:off x="0" y="0"/>
          <a:ext cx="0" cy="0"/>
          <a:chOff x="0" y="0"/>
          <a:chExt cx="0" cy="0"/>
        </a:xfrm>
      </p:grpSpPr>
      <p:sp>
        <p:nvSpPr>
          <p:cNvPr id="199" name="Google Shape;199;p6"/>
          <p:cNvSpPr txBox="1"/>
          <p:nvPr>
            <p:ph type="title"/>
          </p:nvPr>
        </p:nvSpPr>
        <p:spPr>
          <a:xfrm>
            <a:off x="471491" y="205375"/>
            <a:ext cx="15258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Times New Roman"/>
              <a:buNone/>
            </a:pPr>
            <a:r>
              <a:rPr b="1" lang="en">
                <a:solidFill>
                  <a:schemeClr val="dk1"/>
                </a:solidFill>
                <a:latin typeface="Times New Roman"/>
                <a:ea typeface="Times New Roman"/>
                <a:cs typeface="Times New Roman"/>
                <a:sym typeface="Times New Roman"/>
              </a:rPr>
              <a:t>Process</a:t>
            </a:r>
            <a:r>
              <a:rPr b="1" lang="en" sz="3000">
                <a:solidFill>
                  <a:schemeClr val="dk1"/>
                </a:solidFill>
                <a:latin typeface="Times New Roman"/>
                <a:ea typeface="Times New Roman"/>
                <a:cs typeface="Times New Roman"/>
                <a:sym typeface="Times New Roman"/>
              </a:rPr>
              <a:t> </a:t>
            </a:r>
            <a:endParaRPr>
              <a:solidFill>
                <a:schemeClr val="dk1"/>
              </a:solidFill>
            </a:endParaRPr>
          </a:p>
        </p:txBody>
      </p:sp>
      <p:grpSp>
        <p:nvGrpSpPr>
          <p:cNvPr id="200" name="Google Shape;200;p6"/>
          <p:cNvGrpSpPr/>
          <p:nvPr/>
        </p:nvGrpSpPr>
        <p:grpSpPr>
          <a:xfrm>
            <a:off x="169297" y="790759"/>
            <a:ext cx="8767533" cy="4051418"/>
            <a:chOff x="189407" y="754433"/>
            <a:chExt cx="10243642" cy="2688399"/>
          </a:xfrm>
        </p:grpSpPr>
        <p:sp>
          <p:nvSpPr>
            <p:cNvPr id="201" name="Google Shape;201;p6"/>
            <p:cNvSpPr/>
            <p:nvPr/>
          </p:nvSpPr>
          <p:spPr>
            <a:xfrm>
              <a:off x="304373" y="890597"/>
              <a:ext cx="775200" cy="468600"/>
            </a:xfrm>
            <a:prstGeom prst="ellipse">
              <a:avLst/>
            </a:prstGeom>
            <a:solidFill>
              <a:srgbClr val="CCD3E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6"/>
            <p:cNvSpPr/>
            <p:nvPr/>
          </p:nvSpPr>
          <p:spPr>
            <a:xfrm>
              <a:off x="471311" y="976852"/>
              <a:ext cx="441300" cy="296100"/>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6"/>
            <p:cNvSpPr/>
            <p:nvPr/>
          </p:nvSpPr>
          <p:spPr>
            <a:xfrm>
              <a:off x="1172126" y="908559"/>
              <a:ext cx="2115000" cy="8973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6"/>
            <p:cNvSpPr txBox="1"/>
            <p:nvPr/>
          </p:nvSpPr>
          <p:spPr>
            <a:xfrm>
              <a:off x="1273649" y="792018"/>
              <a:ext cx="2187600" cy="763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lt1"/>
                </a:buClr>
                <a:buSzPts val="900"/>
                <a:buFont typeface="Times New Roman"/>
                <a:buNone/>
              </a:pPr>
              <a:r>
                <a:rPr b="0" i="0" lang="en" sz="1600" u="none" cap="none" strike="noStrike">
                  <a:solidFill>
                    <a:schemeClr val="dk1"/>
                  </a:solidFill>
                  <a:latin typeface="Times New Roman"/>
                  <a:ea typeface="Times New Roman"/>
                  <a:cs typeface="Times New Roman"/>
                  <a:sym typeface="Times New Roman"/>
                </a:rPr>
                <a:t>1. Scrapped all the properties info in bay area.</a:t>
              </a:r>
              <a:endParaRPr b="0" i="0" sz="1600" u="none" cap="none" strike="noStrike">
                <a:solidFill>
                  <a:schemeClr val="dk1"/>
                </a:solidFill>
                <a:latin typeface="Times New Roman"/>
                <a:ea typeface="Times New Roman"/>
                <a:cs typeface="Times New Roman"/>
                <a:sym typeface="Times New Roman"/>
              </a:endParaRPr>
            </a:p>
          </p:txBody>
        </p:sp>
        <p:sp>
          <p:nvSpPr>
            <p:cNvPr id="205" name="Google Shape;205;p6"/>
            <p:cNvSpPr/>
            <p:nvPr/>
          </p:nvSpPr>
          <p:spPr>
            <a:xfrm>
              <a:off x="3674689" y="941852"/>
              <a:ext cx="843300" cy="468600"/>
            </a:xfrm>
            <a:prstGeom prst="ellipse">
              <a:avLst/>
            </a:prstGeom>
            <a:solidFill>
              <a:srgbClr val="CCD3E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6"/>
            <p:cNvSpPr/>
            <p:nvPr/>
          </p:nvSpPr>
          <p:spPr>
            <a:xfrm>
              <a:off x="3882536" y="1024129"/>
              <a:ext cx="441300" cy="296100"/>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6"/>
            <p:cNvSpPr/>
            <p:nvPr/>
          </p:nvSpPr>
          <p:spPr>
            <a:xfrm>
              <a:off x="4745088" y="908559"/>
              <a:ext cx="2115000" cy="8973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6"/>
            <p:cNvSpPr txBox="1"/>
            <p:nvPr/>
          </p:nvSpPr>
          <p:spPr>
            <a:xfrm>
              <a:off x="4745088" y="788564"/>
              <a:ext cx="2115000" cy="897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lt1"/>
                </a:buClr>
                <a:buSzPts val="1100"/>
                <a:buFont typeface="Times New Roman"/>
                <a:buNone/>
              </a:pPr>
              <a:r>
                <a:rPr b="0" i="0" lang="en" sz="1600" u="none" cap="none" strike="noStrike">
                  <a:solidFill>
                    <a:schemeClr val="dk1"/>
                  </a:solidFill>
                  <a:latin typeface="Times New Roman"/>
                  <a:ea typeface="Times New Roman"/>
                  <a:cs typeface="Times New Roman"/>
                  <a:sym typeface="Times New Roman"/>
                </a:rPr>
                <a:t>2. Data collection of about 1324 unique properties(rows) in the bay area.</a:t>
              </a:r>
              <a:endParaRPr b="0" i="0" sz="1600" u="none" cap="none" strike="noStrike">
                <a:solidFill>
                  <a:schemeClr val="dk1"/>
                </a:solidFill>
                <a:latin typeface="Times New Roman"/>
                <a:ea typeface="Times New Roman"/>
                <a:cs typeface="Times New Roman"/>
                <a:sym typeface="Times New Roman"/>
              </a:endParaRPr>
            </a:p>
          </p:txBody>
        </p:sp>
        <p:sp>
          <p:nvSpPr>
            <p:cNvPr id="209" name="Google Shape;209;p6"/>
            <p:cNvSpPr/>
            <p:nvPr/>
          </p:nvSpPr>
          <p:spPr>
            <a:xfrm>
              <a:off x="7241757" y="937881"/>
              <a:ext cx="775200" cy="468600"/>
            </a:xfrm>
            <a:prstGeom prst="ellipse">
              <a:avLst/>
            </a:prstGeom>
            <a:solidFill>
              <a:srgbClr val="CCD3E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6"/>
            <p:cNvSpPr/>
            <p:nvPr/>
          </p:nvSpPr>
          <p:spPr>
            <a:xfrm>
              <a:off x="7380327" y="1040778"/>
              <a:ext cx="520500" cy="262800"/>
            </a:xfrm>
            <a:prstGeom prst="rect">
              <a:avLst/>
            </a:prstGeom>
            <a:blipFill rotWithShape="1">
              <a:blip r:embed="rId6">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6"/>
            <p:cNvSpPr/>
            <p:nvPr/>
          </p:nvSpPr>
          <p:spPr>
            <a:xfrm>
              <a:off x="8318049" y="908559"/>
              <a:ext cx="2115000" cy="8973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6"/>
            <p:cNvSpPr txBox="1"/>
            <p:nvPr/>
          </p:nvSpPr>
          <p:spPr>
            <a:xfrm>
              <a:off x="8206363" y="754433"/>
              <a:ext cx="2000400" cy="1345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lt1"/>
                </a:buClr>
                <a:buSzPts val="1100"/>
                <a:buFont typeface="Times New Roman"/>
                <a:buNone/>
              </a:pPr>
              <a:r>
                <a:rPr b="0" i="0" lang="en" sz="1600" u="none" cap="none" strike="noStrike">
                  <a:solidFill>
                    <a:schemeClr val="dk1"/>
                  </a:solidFill>
                  <a:latin typeface="Times New Roman"/>
                  <a:ea typeface="Times New Roman"/>
                  <a:cs typeface="Times New Roman"/>
                  <a:sym typeface="Times New Roman"/>
                </a:rPr>
                <a:t>3. Captured around 750 unique data points (columns) about each property that are hidden by Zillow.</a:t>
              </a:r>
              <a:endParaRPr b="0" i="0" sz="1600" u="none" cap="none" strike="noStrike">
                <a:solidFill>
                  <a:schemeClr val="dk1"/>
                </a:solidFill>
                <a:latin typeface="Arial"/>
                <a:ea typeface="Arial"/>
                <a:cs typeface="Arial"/>
                <a:sym typeface="Arial"/>
              </a:endParaRPr>
            </a:p>
          </p:txBody>
        </p:sp>
        <p:sp>
          <p:nvSpPr>
            <p:cNvPr id="213" name="Google Shape;213;p6"/>
            <p:cNvSpPr/>
            <p:nvPr/>
          </p:nvSpPr>
          <p:spPr>
            <a:xfrm>
              <a:off x="189407" y="2100237"/>
              <a:ext cx="775200" cy="439500"/>
            </a:xfrm>
            <a:prstGeom prst="ellipse">
              <a:avLst/>
            </a:prstGeom>
            <a:solidFill>
              <a:srgbClr val="CCD3E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6"/>
            <p:cNvSpPr/>
            <p:nvPr/>
          </p:nvSpPr>
          <p:spPr>
            <a:xfrm>
              <a:off x="356361" y="2216177"/>
              <a:ext cx="441300" cy="207600"/>
            </a:xfrm>
            <a:prstGeom prst="rect">
              <a:avLst/>
            </a:prstGeom>
            <a:blipFill rotWithShape="1">
              <a:blip r:embed="rId7">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6"/>
            <p:cNvSpPr/>
            <p:nvPr/>
          </p:nvSpPr>
          <p:spPr>
            <a:xfrm>
              <a:off x="1172126" y="2545532"/>
              <a:ext cx="2115000" cy="8973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6"/>
            <p:cNvSpPr txBox="1"/>
            <p:nvPr/>
          </p:nvSpPr>
          <p:spPr>
            <a:xfrm>
              <a:off x="1025781" y="1805853"/>
              <a:ext cx="4526700" cy="153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lt1"/>
                </a:buClr>
                <a:buSzPts val="1100"/>
                <a:buFont typeface="Times New Roman"/>
                <a:buNone/>
              </a:pPr>
              <a:r>
                <a:rPr b="0" i="0" lang="en" sz="1600" u="none" cap="none" strike="noStrike">
                  <a:solidFill>
                    <a:schemeClr val="dk1"/>
                  </a:solidFill>
                  <a:latin typeface="Times New Roman"/>
                  <a:ea typeface="Times New Roman"/>
                  <a:cs typeface="Times New Roman"/>
                  <a:sym typeface="Times New Roman"/>
                </a:rPr>
                <a:t>4. </a:t>
              </a:r>
              <a:r>
                <a:rPr b="0" i="0" lang="en" sz="1600" u="none" cap="none" strike="noStrike">
                  <a:solidFill>
                    <a:srgbClr val="0E101A"/>
                  </a:solidFill>
                  <a:latin typeface="Times New Roman"/>
                  <a:ea typeface="Times New Roman"/>
                  <a:cs typeface="Times New Roman"/>
                  <a:sym typeface="Times New Roman"/>
                </a:rPr>
                <a:t>Instead of choosing 10-15 selective columns, we went ahead with scrapping all the existing data about a property as there are few inferred attributes such as HOA, hasCooling (Booleans), which might help in validating data/ Inferring new attributes without scrapping the properties at a later point.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100"/>
                <a:buFont typeface="Times New Roman"/>
                <a:buNone/>
              </a:pPr>
              <a:r>
                <a:rPr b="0" i="0" lang="en" sz="1600" u="none" cap="none" strike="noStrike">
                  <a:solidFill>
                    <a:schemeClr val="dk1"/>
                  </a:solidFill>
                  <a:latin typeface="Times New Roman"/>
                  <a:ea typeface="Times New Roman"/>
                  <a:cs typeface="Times New Roman"/>
                  <a:sym typeface="Times New Roman"/>
                </a:rPr>
                <a:t> </a:t>
              </a:r>
              <a:endParaRPr b="0" i="0" sz="2100" u="none" cap="none" strike="noStrike">
                <a:solidFill>
                  <a:schemeClr val="dk1"/>
                </a:solidFill>
                <a:latin typeface="Times New Roman"/>
                <a:ea typeface="Times New Roman"/>
                <a:cs typeface="Times New Roman"/>
                <a:sym typeface="Times New Roman"/>
              </a:endParaRPr>
            </a:p>
          </p:txBody>
        </p:sp>
        <p:sp>
          <p:nvSpPr>
            <p:cNvPr id="217" name="Google Shape;217;p6"/>
            <p:cNvSpPr/>
            <p:nvPr/>
          </p:nvSpPr>
          <p:spPr>
            <a:xfrm>
              <a:off x="6489182" y="2081351"/>
              <a:ext cx="752700" cy="495000"/>
            </a:xfrm>
            <a:prstGeom prst="ellipse">
              <a:avLst/>
            </a:prstGeom>
            <a:solidFill>
              <a:srgbClr val="CCD3E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6"/>
            <p:cNvSpPr/>
            <p:nvPr/>
          </p:nvSpPr>
          <p:spPr>
            <a:xfrm>
              <a:off x="6609697" y="2188568"/>
              <a:ext cx="441300" cy="262800"/>
            </a:xfrm>
            <a:prstGeom prst="rect">
              <a:avLst/>
            </a:prstGeom>
            <a:blipFill rotWithShape="1">
              <a:blip r:embed="rId8">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6"/>
            <p:cNvSpPr txBox="1"/>
            <p:nvPr/>
          </p:nvSpPr>
          <p:spPr>
            <a:xfrm>
              <a:off x="7380321" y="1955422"/>
              <a:ext cx="2982600" cy="1131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Times New Roman"/>
                  <a:ea typeface="Times New Roman"/>
                  <a:cs typeface="Times New Roman"/>
                  <a:sym typeface="Times New Roman"/>
                </a:rPr>
                <a:t>5.We shortlisted around 200 features for data cleaning and analysis.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100"/>
                <a:buFont typeface="Times New Roman"/>
                <a:buNone/>
              </a:pPr>
              <a:r>
                <a:t/>
              </a:r>
              <a:endParaRPr b="0" i="0" sz="1600" u="none" cap="none" strike="noStrike">
                <a:solidFill>
                  <a:schemeClr val="dk1"/>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223" name="Shape 223"/>
        <p:cNvGrpSpPr/>
        <p:nvPr/>
      </p:nvGrpSpPr>
      <p:grpSpPr>
        <a:xfrm>
          <a:off x="0" y="0"/>
          <a:ext cx="0" cy="0"/>
          <a:chOff x="0" y="0"/>
          <a:chExt cx="0" cy="0"/>
        </a:xfrm>
      </p:grpSpPr>
      <p:sp>
        <p:nvSpPr>
          <p:cNvPr id="224" name="Google Shape;224;p7"/>
          <p:cNvSpPr txBox="1"/>
          <p:nvPr>
            <p:ph type="title"/>
          </p:nvPr>
        </p:nvSpPr>
        <p:spPr>
          <a:xfrm>
            <a:off x="267775" y="1522150"/>
            <a:ext cx="4358400" cy="676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sz="2800">
                <a:solidFill>
                  <a:schemeClr val="dk1"/>
                </a:solidFill>
                <a:latin typeface="Times New Roman"/>
                <a:ea typeface="Times New Roman"/>
                <a:cs typeface="Times New Roman"/>
                <a:sym typeface="Times New Roman"/>
              </a:rPr>
              <a:t>Read Data from File</a:t>
            </a:r>
            <a:endParaRPr b="1" sz="2800">
              <a:solidFill>
                <a:schemeClr val="dk1"/>
              </a:solidFill>
              <a:latin typeface="Times New Roman"/>
              <a:ea typeface="Times New Roman"/>
              <a:cs typeface="Times New Roman"/>
              <a:sym typeface="Times New Roman"/>
            </a:endParaRPr>
          </a:p>
        </p:txBody>
      </p:sp>
      <p:sp>
        <p:nvSpPr>
          <p:cNvPr id="225" name="Google Shape;225;p7"/>
          <p:cNvSpPr txBox="1"/>
          <p:nvPr>
            <p:ph idx="1" type="body"/>
          </p:nvPr>
        </p:nvSpPr>
        <p:spPr>
          <a:xfrm>
            <a:off x="327450" y="2198675"/>
            <a:ext cx="4714200" cy="2288100"/>
          </a:xfrm>
          <a:prstGeom prst="rect">
            <a:avLst/>
          </a:prstGeom>
          <a:noFill/>
          <a:ln>
            <a:noFill/>
          </a:ln>
        </p:spPr>
        <p:txBody>
          <a:bodyPr anchorCtr="0" anchor="t" bIns="91425" lIns="91425" spcFirstLastPara="1" rIns="91425" wrap="square" tIns="91425">
            <a:noAutofit/>
          </a:bodyPr>
          <a:lstStyle/>
          <a:p>
            <a:pPr indent="-349250" lvl="0" marL="431800" rtl="0" algn="l">
              <a:lnSpc>
                <a:spcPct val="105000"/>
              </a:lnSpc>
              <a:spcBef>
                <a:spcPts val="0"/>
              </a:spcBef>
              <a:spcAft>
                <a:spcPts val="0"/>
              </a:spcAft>
              <a:buClr>
                <a:schemeClr val="dk1"/>
              </a:buClr>
              <a:buSzPts val="2300"/>
              <a:buFont typeface="Arial"/>
              <a:buChar char="•"/>
            </a:pPr>
            <a:r>
              <a:rPr lang="en" sz="2300">
                <a:solidFill>
                  <a:schemeClr val="dk1"/>
                </a:solidFill>
                <a:latin typeface="Times New Roman"/>
                <a:ea typeface="Times New Roman"/>
                <a:cs typeface="Times New Roman"/>
                <a:sym typeface="Times New Roman"/>
              </a:rPr>
              <a:t>Read Data from Excel file</a:t>
            </a:r>
            <a:endParaRPr sz="1400"/>
          </a:p>
          <a:p>
            <a:pPr indent="-349250" lvl="1" marL="889000" rtl="0" algn="l">
              <a:lnSpc>
                <a:spcPct val="105000"/>
              </a:lnSpc>
              <a:spcBef>
                <a:spcPts val="600"/>
              </a:spcBef>
              <a:spcAft>
                <a:spcPts val="0"/>
              </a:spcAft>
              <a:buClr>
                <a:schemeClr val="dk1"/>
              </a:buClr>
              <a:buSzPts val="2300"/>
              <a:buFont typeface="Arial"/>
              <a:buChar char="•"/>
            </a:pPr>
            <a:r>
              <a:rPr lang="en" sz="2300">
                <a:solidFill>
                  <a:schemeClr val="dk1"/>
                </a:solidFill>
                <a:latin typeface="Times New Roman"/>
                <a:ea typeface="Times New Roman"/>
                <a:cs typeface="Times New Roman"/>
                <a:sym typeface="Times New Roman"/>
              </a:rPr>
              <a:t>Number of Listings - 1325</a:t>
            </a:r>
            <a:endParaRPr sz="1200"/>
          </a:p>
          <a:p>
            <a:pPr indent="-349250" lvl="1" marL="889000" rtl="0" algn="l">
              <a:lnSpc>
                <a:spcPct val="105000"/>
              </a:lnSpc>
              <a:spcBef>
                <a:spcPts val="600"/>
              </a:spcBef>
              <a:spcAft>
                <a:spcPts val="0"/>
              </a:spcAft>
              <a:buClr>
                <a:schemeClr val="dk1"/>
              </a:buClr>
              <a:buSzPts val="2300"/>
              <a:buFont typeface="Arial"/>
              <a:buChar char="•"/>
            </a:pPr>
            <a:r>
              <a:rPr lang="en" sz="2300">
                <a:solidFill>
                  <a:schemeClr val="dk1"/>
                </a:solidFill>
                <a:latin typeface="Times New Roman"/>
                <a:ea typeface="Times New Roman"/>
                <a:cs typeface="Times New Roman"/>
                <a:sym typeface="Times New Roman"/>
              </a:rPr>
              <a:t>Features (No of Columns) - 249</a:t>
            </a:r>
            <a:endParaRPr sz="1200"/>
          </a:p>
          <a:p>
            <a:pPr indent="-349250" lvl="0" marL="431800" rtl="0" algn="l">
              <a:lnSpc>
                <a:spcPct val="105000"/>
              </a:lnSpc>
              <a:spcBef>
                <a:spcPts val="600"/>
              </a:spcBef>
              <a:spcAft>
                <a:spcPts val="0"/>
              </a:spcAft>
              <a:buClr>
                <a:schemeClr val="dk1"/>
              </a:buClr>
              <a:buSzPts val="2300"/>
              <a:buFont typeface="Arial"/>
              <a:buChar char="•"/>
            </a:pPr>
            <a:r>
              <a:rPr lang="en" sz="2300">
                <a:solidFill>
                  <a:schemeClr val="dk1"/>
                </a:solidFill>
                <a:latin typeface="Times New Roman"/>
                <a:ea typeface="Times New Roman"/>
                <a:cs typeface="Times New Roman"/>
                <a:sym typeface="Times New Roman"/>
              </a:rPr>
              <a:t>Using PANDAS for data frame</a:t>
            </a:r>
            <a:endParaRPr sz="1400"/>
          </a:p>
          <a:p>
            <a:pPr indent="0" lvl="0" marL="88900" rtl="0" algn="l">
              <a:lnSpc>
                <a:spcPct val="105000"/>
              </a:lnSpc>
              <a:spcBef>
                <a:spcPts val="600"/>
              </a:spcBef>
              <a:spcAft>
                <a:spcPts val="0"/>
              </a:spcAft>
              <a:buSzPts val="2200"/>
              <a:buNone/>
            </a:pPr>
            <a:r>
              <a:t/>
            </a:r>
            <a:endParaRPr sz="2200">
              <a:solidFill>
                <a:schemeClr val="dk1"/>
              </a:solidFill>
              <a:latin typeface="Times New Roman"/>
              <a:ea typeface="Times New Roman"/>
              <a:cs typeface="Times New Roman"/>
              <a:sym typeface="Times New Roman"/>
            </a:endParaRPr>
          </a:p>
        </p:txBody>
      </p:sp>
      <p:sp>
        <p:nvSpPr>
          <p:cNvPr id="226" name="Google Shape;226;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27" name="Google Shape;227;p7"/>
          <p:cNvPicPr preferRelativeResize="0"/>
          <p:nvPr/>
        </p:nvPicPr>
        <p:blipFill rotWithShape="1">
          <a:blip r:embed="rId4">
            <a:alphaModFix/>
          </a:blip>
          <a:srcRect b="0" l="0" r="0" t="0"/>
          <a:stretch/>
        </p:blipFill>
        <p:spPr>
          <a:xfrm>
            <a:off x="5511600" y="1757349"/>
            <a:ext cx="3228500" cy="2216301"/>
          </a:xfrm>
          <a:prstGeom prst="rect">
            <a:avLst/>
          </a:prstGeom>
          <a:noFill/>
          <a:ln>
            <a:noFill/>
          </a:ln>
        </p:spPr>
      </p:pic>
      <p:sp>
        <p:nvSpPr>
          <p:cNvPr id="228" name="Google Shape;228;p7"/>
          <p:cNvSpPr/>
          <p:nvPr/>
        </p:nvSpPr>
        <p:spPr>
          <a:xfrm>
            <a:off x="1253550" y="706375"/>
            <a:ext cx="2148925" cy="676500"/>
          </a:xfrm>
          <a:prstGeom prst="flowChartOnlineStora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7"/>
          <p:cNvSpPr txBox="1"/>
          <p:nvPr/>
        </p:nvSpPr>
        <p:spPr>
          <a:xfrm>
            <a:off x="1303275" y="771925"/>
            <a:ext cx="2148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Lato"/>
                <a:ea typeface="Lato"/>
                <a:cs typeface="Lato"/>
                <a:sym typeface="Lato"/>
              </a:rPr>
              <a:t>CLEANING</a:t>
            </a:r>
            <a:endParaRPr b="1" i="0" sz="2200" u="none" cap="none" strike="noStrike">
              <a:solidFill>
                <a:srgbClr val="000000"/>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233" name="Shape 233"/>
        <p:cNvGrpSpPr/>
        <p:nvPr/>
      </p:nvGrpSpPr>
      <p:grpSpPr>
        <a:xfrm>
          <a:off x="0" y="0"/>
          <a:ext cx="0" cy="0"/>
          <a:chOff x="0" y="0"/>
          <a:chExt cx="0" cy="0"/>
        </a:xfrm>
      </p:grpSpPr>
      <p:sp>
        <p:nvSpPr>
          <p:cNvPr id="234" name="Google Shape;234;p8"/>
          <p:cNvSpPr txBox="1"/>
          <p:nvPr>
            <p:ph type="title"/>
          </p:nvPr>
        </p:nvSpPr>
        <p:spPr>
          <a:xfrm>
            <a:off x="1233475" y="596925"/>
            <a:ext cx="7038900" cy="596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5714"/>
              <a:buNone/>
            </a:pPr>
            <a:r>
              <a:rPr b="1" lang="en" sz="2800">
                <a:solidFill>
                  <a:schemeClr val="dk1"/>
                </a:solidFill>
                <a:latin typeface="Times New Roman"/>
                <a:ea typeface="Times New Roman"/>
                <a:cs typeface="Times New Roman"/>
                <a:sym typeface="Times New Roman"/>
              </a:rPr>
              <a:t>Outliers Removal</a:t>
            </a:r>
            <a:endParaRPr b="1" sz="2800">
              <a:solidFill>
                <a:schemeClr val="dk1"/>
              </a:solidFill>
              <a:latin typeface="Times New Roman"/>
              <a:ea typeface="Times New Roman"/>
              <a:cs typeface="Times New Roman"/>
              <a:sym typeface="Times New Roman"/>
            </a:endParaRPr>
          </a:p>
        </p:txBody>
      </p:sp>
      <p:sp>
        <p:nvSpPr>
          <p:cNvPr id="235" name="Google Shape;235;p8"/>
          <p:cNvSpPr txBox="1"/>
          <p:nvPr>
            <p:ph idx="1" type="body"/>
          </p:nvPr>
        </p:nvSpPr>
        <p:spPr>
          <a:xfrm>
            <a:off x="412100" y="1193850"/>
            <a:ext cx="4910400" cy="2169000"/>
          </a:xfrm>
          <a:prstGeom prst="rect">
            <a:avLst/>
          </a:prstGeom>
          <a:noFill/>
          <a:ln>
            <a:noFill/>
          </a:ln>
        </p:spPr>
        <p:txBody>
          <a:bodyPr anchorCtr="0" anchor="t" bIns="91425" lIns="91425" spcFirstLastPara="1" rIns="91425" wrap="square" tIns="91425">
            <a:noAutofit/>
          </a:bodyPr>
          <a:lstStyle/>
          <a:p>
            <a:pPr indent="-355600" lvl="0" marL="457200" rtl="0" algn="l">
              <a:lnSpc>
                <a:spcPct val="105000"/>
              </a:lnSpc>
              <a:spcBef>
                <a:spcPts val="0"/>
              </a:spcBef>
              <a:spcAft>
                <a:spcPts val="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Outliers - An outlier is a value that differs significantly from other observations</a:t>
            </a:r>
            <a:endParaRPr sz="2000">
              <a:solidFill>
                <a:schemeClr val="dk1"/>
              </a:solidFill>
              <a:latin typeface="Times New Roman"/>
              <a:ea typeface="Times New Roman"/>
              <a:cs typeface="Times New Roman"/>
              <a:sym typeface="Times New Roman"/>
            </a:endParaRPr>
          </a:p>
          <a:p>
            <a:pPr indent="-355600" lvl="0" marL="457200" rtl="0" algn="l">
              <a:lnSpc>
                <a:spcPct val="105000"/>
              </a:lnSpc>
              <a:spcBef>
                <a:spcPts val="600"/>
              </a:spcBef>
              <a:spcAft>
                <a:spcPts val="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We used Z score method to remove outliers</a:t>
            </a:r>
            <a:endParaRPr sz="2000">
              <a:solidFill>
                <a:schemeClr val="dk1"/>
              </a:solidFill>
              <a:latin typeface="Times New Roman"/>
              <a:ea typeface="Times New Roman"/>
              <a:cs typeface="Times New Roman"/>
              <a:sym typeface="Times New Roman"/>
            </a:endParaRPr>
          </a:p>
          <a:p>
            <a:pPr indent="-355600" lvl="0" marL="457200" rtl="0" algn="l">
              <a:lnSpc>
                <a:spcPct val="105000"/>
              </a:lnSpc>
              <a:spcBef>
                <a:spcPts val="600"/>
              </a:spcBef>
              <a:spcAft>
                <a:spcPts val="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Z score = (x - mean) / standard deviation;</a:t>
            </a:r>
            <a:endParaRPr sz="2000">
              <a:solidFill>
                <a:schemeClr val="dk1"/>
              </a:solidFill>
              <a:latin typeface="Times New Roman"/>
              <a:ea typeface="Times New Roman"/>
              <a:cs typeface="Times New Roman"/>
              <a:sym typeface="Times New Roman"/>
            </a:endParaRPr>
          </a:p>
          <a:p>
            <a:pPr indent="-355600" lvl="1" marL="914400" rtl="0" algn="l">
              <a:lnSpc>
                <a:spcPct val="105000"/>
              </a:lnSpc>
              <a:spcBef>
                <a:spcPts val="600"/>
              </a:spcBef>
              <a:spcAft>
                <a:spcPts val="60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x is data point</a:t>
            </a:r>
            <a:endParaRPr sz="2000">
              <a:solidFill>
                <a:schemeClr val="dk1"/>
              </a:solidFill>
              <a:latin typeface="Times New Roman"/>
              <a:ea typeface="Times New Roman"/>
              <a:cs typeface="Times New Roman"/>
              <a:sym typeface="Times New Roman"/>
            </a:endParaRPr>
          </a:p>
        </p:txBody>
      </p:sp>
      <p:graphicFrame>
        <p:nvGraphicFramePr>
          <p:cNvPr id="236" name="Google Shape;236;p8"/>
          <p:cNvGraphicFramePr/>
          <p:nvPr/>
        </p:nvGraphicFramePr>
        <p:xfrm>
          <a:off x="412100" y="3449620"/>
          <a:ext cx="3000000" cy="3000000"/>
        </p:xfrm>
        <a:graphic>
          <a:graphicData uri="http://schemas.openxmlformats.org/drawingml/2006/table">
            <a:tbl>
              <a:tblPr>
                <a:noFill/>
                <a:tableStyleId>{F815B7D7-4769-401E-B7B2-BDD341A838BD}</a:tableStyleId>
              </a:tblPr>
              <a:tblGrid>
                <a:gridCol w="2482450"/>
                <a:gridCol w="2482450"/>
              </a:tblGrid>
              <a:tr h="569200">
                <a:tc>
                  <a:txBody>
                    <a:bodyPr/>
                    <a:lstStyle/>
                    <a:p>
                      <a:pPr indent="0" lvl="0" marL="0" marR="0" rtl="0" algn="l">
                        <a:lnSpc>
                          <a:spcPct val="100000"/>
                        </a:lnSpc>
                        <a:spcBef>
                          <a:spcPts val="0"/>
                        </a:spcBef>
                        <a:spcAft>
                          <a:spcPts val="0"/>
                        </a:spcAft>
                        <a:buClr>
                          <a:srgbClr val="000000"/>
                        </a:buClr>
                        <a:buSzPts val="2000"/>
                        <a:buFont typeface="Arial"/>
                        <a:buNone/>
                      </a:pPr>
                      <a:r>
                        <a:rPr lang="en" sz="2000" u="none" cap="none" strike="noStrike">
                          <a:solidFill>
                            <a:schemeClr val="dk1"/>
                          </a:solidFill>
                          <a:latin typeface="EB Garamond"/>
                          <a:ea typeface="EB Garamond"/>
                          <a:cs typeface="EB Garamond"/>
                          <a:sym typeface="EB Garamond"/>
                        </a:rPr>
                        <a:t>Listings </a:t>
                      </a:r>
                      <a:r>
                        <a:rPr b="1" i="1" lang="en" sz="2000" u="sng" cap="none" strike="noStrike">
                          <a:solidFill>
                            <a:schemeClr val="dk1"/>
                          </a:solidFill>
                          <a:latin typeface="EB Garamond"/>
                          <a:ea typeface="EB Garamond"/>
                          <a:cs typeface="EB Garamond"/>
                          <a:sym typeface="EB Garamond"/>
                        </a:rPr>
                        <a:t>before</a:t>
                      </a:r>
                      <a:r>
                        <a:rPr lang="en" sz="2000" u="none" cap="none" strike="noStrike">
                          <a:solidFill>
                            <a:schemeClr val="dk1"/>
                          </a:solidFill>
                          <a:latin typeface="EB Garamond"/>
                          <a:ea typeface="EB Garamond"/>
                          <a:cs typeface="EB Garamond"/>
                          <a:sym typeface="EB Garamond"/>
                        </a:rPr>
                        <a:t> outlier removal</a:t>
                      </a:r>
                      <a:endParaRPr sz="2000" u="none" cap="none" strike="noStrike">
                        <a:solidFill>
                          <a:schemeClr val="dk1"/>
                        </a:solidFill>
                        <a:latin typeface="EB Garamond"/>
                        <a:ea typeface="EB Garamond"/>
                        <a:cs typeface="EB Garamond"/>
                        <a:sym typeface="EB Garamo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 sz="2000" u="none" cap="none" strike="noStrike">
                          <a:solidFill>
                            <a:schemeClr val="dk1"/>
                          </a:solidFill>
                          <a:latin typeface="EB Garamond"/>
                          <a:ea typeface="EB Garamond"/>
                          <a:cs typeface="EB Garamond"/>
                          <a:sym typeface="EB Garamond"/>
                        </a:rPr>
                        <a:t>Listings </a:t>
                      </a:r>
                      <a:r>
                        <a:rPr b="1" i="1" lang="en" sz="2000" u="sng" cap="none" strike="noStrike">
                          <a:solidFill>
                            <a:schemeClr val="dk1"/>
                          </a:solidFill>
                          <a:latin typeface="EB Garamond"/>
                          <a:ea typeface="EB Garamond"/>
                          <a:cs typeface="EB Garamond"/>
                          <a:sym typeface="EB Garamond"/>
                        </a:rPr>
                        <a:t>after</a:t>
                      </a:r>
                      <a:r>
                        <a:rPr b="1" i="1" lang="en" sz="2000" u="none" cap="none" strike="noStrike">
                          <a:solidFill>
                            <a:schemeClr val="dk1"/>
                          </a:solidFill>
                          <a:latin typeface="EB Garamond"/>
                          <a:ea typeface="EB Garamond"/>
                          <a:cs typeface="EB Garamond"/>
                          <a:sym typeface="EB Garamond"/>
                        </a:rPr>
                        <a:t> </a:t>
                      </a:r>
                      <a:r>
                        <a:rPr lang="en" sz="2000" u="none" cap="none" strike="noStrike">
                          <a:solidFill>
                            <a:schemeClr val="dk1"/>
                          </a:solidFill>
                          <a:latin typeface="EB Garamond"/>
                          <a:ea typeface="EB Garamond"/>
                          <a:cs typeface="EB Garamond"/>
                          <a:sym typeface="EB Garamond"/>
                        </a:rPr>
                        <a:t>outlier removal</a:t>
                      </a:r>
                      <a:endParaRPr sz="2000" u="none" cap="none" strike="noStrike">
                        <a:solidFill>
                          <a:schemeClr val="dk1"/>
                        </a:solidFill>
                        <a:latin typeface="EB Garamond"/>
                        <a:ea typeface="EB Garamond"/>
                        <a:cs typeface="EB Garamond"/>
                        <a:sym typeface="EB Garamond"/>
                      </a:endParaRPr>
                    </a:p>
                  </a:txBody>
                  <a:tcPr marT="91425" marB="91425" marR="91425" marL="91425"/>
                </a:tc>
              </a:tr>
              <a:tr h="569200">
                <a:tc>
                  <a:txBody>
                    <a:bodyPr/>
                    <a:lstStyle/>
                    <a:p>
                      <a:pPr indent="0" lvl="0" marL="0" marR="0" rtl="0" algn="l">
                        <a:lnSpc>
                          <a:spcPct val="100000"/>
                        </a:lnSpc>
                        <a:spcBef>
                          <a:spcPts val="0"/>
                        </a:spcBef>
                        <a:spcAft>
                          <a:spcPts val="0"/>
                        </a:spcAft>
                        <a:buClr>
                          <a:srgbClr val="000000"/>
                        </a:buClr>
                        <a:buSzPts val="2000"/>
                        <a:buFont typeface="Arial"/>
                        <a:buNone/>
                      </a:pPr>
                      <a:r>
                        <a:rPr lang="en" sz="2000" u="none" cap="none" strike="noStrike">
                          <a:solidFill>
                            <a:schemeClr val="dk1"/>
                          </a:solidFill>
                          <a:latin typeface="EB Garamond"/>
                          <a:ea typeface="EB Garamond"/>
                          <a:cs typeface="EB Garamond"/>
                          <a:sym typeface="EB Garamond"/>
                        </a:rPr>
                        <a:t>1324</a:t>
                      </a:r>
                      <a:endParaRPr sz="2000" u="none" cap="none" strike="noStrike">
                        <a:solidFill>
                          <a:schemeClr val="dk1"/>
                        </a:solidFill>
                        <a:latin typeface="EB Garamond"/>
                        <a:ea typeface="EB Garamond"/>
                        <a:cs typeface="EB Garamond"/>
                        <a:sym typeface="EB Garamon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 sz="2000" u="none" cap="none" strike="noStrike">
                          <a:solidFill>
                            <a:schemeClr val="dk1"/>
                          </a:solidFill>
                          <a:latin typeface="EB Garamond"/>
                          <a:ea typeface="EB Garamond"/>
                          <a:cs typeface="EB Garamond"/>
                          <a:sym typeface="EB Garamond"/>
                        </a:rPr>
                        <a:t>549</a:t>
                      </a:r>
                      <a:endParaRPr sz="2000" u="none" cap="none" strike="noStrike">
                        <a:solidFill>
                          <a:schemeClr val="dk1"/>
                        </a:solidFill>
                        <a:latin typeface="EB Garamond"/>
                        <a:ea typeface="EB Garamond"/>
                        <a:cs typeface="EB Garamond"/>
                        <a:sym typeface="EB Garamond"/>
                      </a:endParaRPr>
                    </a:p>
                  </a:txBody>
                  <a:tcPr marT="91425" marB="91425" marR="91425" marL="91425"/>
                </a:tc>
              </a:tr>
            </a:tbl>
          </a:graphicData>
        </a:graphic>
      </p:graphicFrame>
      <p:pic>
        <p:nvPicPr>
          <p:cNvPr descr="Outlier_Img.jpeg" id="237" name="Google Shape;237;p8"/>
          <p:cNvPicPr preferRelativeResize="0"/>
          <p:nvPr/>
        </p:nvPicPr>
        <p:blipFill rotWithShape="1">
          <a:blip r:embed="rId4">
            <a:alphaModFix/>
          </a:blip>
          <a:srcRect b="0" l="0" r="0" t="0"/>
          <a:stretch/>
        </p:blipFill>
        <p:spPr>
          <a:xfrm>
            <a:off x="5715100" y="1422017"/>
            <a:ext cx="3016800" cy="3389253"/>
          </a:xfrm>
          <a:prstGeom prst="roundRect">
            <a:avLst>
              <a:gd fmla="val 16667" name="adj"/>
            </a:avLst>
          </a:prstGeom>
          <a:noFill/>
          <a:ln>
            <a:noFill/>
          </a:ln>
        </p:spPr>
      </p:pic>
      <p:sp>
        <p:nvSpPr>
          <p:cNvPr id="238" name="Google Shape;23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0000"/>
          </a:blip>
          <a:stretch>
            <a:fillRect/>
          </a:stretch>
        </a:blipFill>
      </p:bgPr>
    </p:bg>
    <p:spTree>
      <p:nvGrpSpPr>
        <p:cNvPr id="242" name="Shape 242"/>
        <p:cNvGrpSpPr/>
        <p:nvPr/>
      </p:nvGrpSpPr>
      <p:grpSpPr>
        <a:xfrm>
          <a:off x="0" y="0"/>
          <a:ext cx="0" cy="0"/>
          <a:chOff x="0" y="0"/>
          <a:chExt cx="0" cy="0"/>
        </a:xfrm>
      </p:grpSpPr>
      <p:sp>
        <p:nvSpPr>
          <p:cNvPr id="243" name="Google Shape;243;p9"/>
          <p:cNvSpPr txBox="1"/>
          <p:nvPr>
            <p:ph type="title"/>
          </p:nvPr>
        </p:nvSpPr>
        <p:spPr>
          <a:xfrm>
            <a:off x="1052550" y="835699"/>
            <a:ext cx="7038900" cy="599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5714"/>
              <a:buNone/>
            </a:pPr>
            <a:r>
              <a:rPr b="1" lang="en" sz="2800">
                <a:solidFill>
                  <a:schemeClr val="dk1"/>
                </a:solidFill>
                <a:latin typeface="Times New Roman"/>
                <a:ea typeface="Times New Roman"/>
                <a:cs typeface="Times New Roman"/>
                <a:sym typeface="Times New Roman"/>
              </a:rPr>
              <a:t>Spliting DataFrame</a:t>
            </a:r>
            <a:endParaRPr b="1" sz="2800">
              <a:solidFill>
                <a:schemeClr val="dk1"/>
              </a:solidFill>
              <a:latin typeface="Times New Roman"/>
              <a:ea typeface="Times New Roman"/>
              <a:cs typeface="Times New Roman"/>
              <a:sym typeface="Times New Roman"/>
            </a:endParaRPr>
          </a:p>
        </p:txBody>
      </p:sp>
      <p:sp>
        <p:nvSpPr>
          <p:cNvPr id="244" name="Google Shape;244;p9"/>
          <p:cNvSpPr txBox="1"/>
          <p:nvPr>
            <p:ph idx="1" type="body"/>
          </p:nvPr>
        </p:nvSpPr>
        <p:spPr>
          <a:xfrm>
            <a:off x="412100" y="1434675"/>
            <a:ext cx="7924200" cy="3044100"/>
          </a:xfrm>
          <a:prstGeom prst="rect">
            <a:avLst/>
          </a:prstGeom>
          <a:noFill/>
          <a:ln>
            <a:noFill/>
          </a:ln>
        </p:spPr>
        <p:txBody>
          <a:bodyPr anchorCtr="0" anchor="t" bIns="91425" lIns="91425" spcFirstLastPara="1" rIns="91425" wrap="square" tIns="91425">
            <a:normAutofit/>
          </a:bodyPr>
          <a:lstStyle/>
          <a:p>
            <a:pPr indent="-342900" lvl="0" marL="444500" rtl="0" algn="l">
              <a:lnSpc>
                <a:spcPct val="105000"/>
              </a:lnSpc>
              <a:spcBef>
                <a:spcPts val="0"/>
              </a:spcBef>
              <a:spcAft>
                <a:spcPts val="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In order to ease out further operations we have to split dataframe into category dataframe and numerical dataframe</a:t>
            </a:r>
            <a:endParaRPr sz="2000">
              <a:solidFill>
                <a:schemeClr val="dk1"/>
              </a:solidFill>
              <a:latin typeface="Times New Roman"/>
              <a:ea typeface="Times New Roman"/>
              <a:cs typeface="Times New Roman"/>
              <a:sym typeface="Times New Roman"/>
            </a:endParaRPr>
          </a:p>
          <a:p>
            <a:pPr indent="-342900" lvl="0" marL="444500" rtl="0" algn="l">
              <a:lnSpc>
                <a:spcPct val="105000"/>
              </a:lnSpc>
              <a:spcBef>
                <a:spcPts val="0"/>
              </a:spcBef>
              <a:spcAft>
                <a:spcPts val="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Category Dataframe - </a:t>
            </a:r>
            <a:r>
              <a:rPr lang="en" sz="2000">
                <a:solidFill>
                  <a:schemeClr val="accent6"/>
                </a:solidFill>
                <a:latin typeface="Times New Roman"/>
                <a:ea typeface="Times New Roman"/>
                <a:cs typeface="Times New Roman"/>
                <a:sym typeface="Times New Roman"/>
              </a:rPr>
              <a:t>df_cat= df.select_dtypes(exclude='number')</a:t>
            </a:r>
            <a:endParaRPr sz="2000">
              <a:solidFill>
                <a:schemeClr val="accent6"/>
              </a:solidFill>
              <a:latin typeface="Times New Roman"/>
              <a:ea typeface="Times New Roman"/>
              <a:cs typeface="Times New Roman"/>
              <a:sym typeface="Times New Roman"/>
            </a:endParaRPr>
          </a:p>
          <a:p>
            <a:pPr indent="-342900" lvl="0" marL="444500" rtl="0" algn="l">
              <a:lnSpc>
                <a:spcPct val="105000"/>
              </a:lnSpc>
              <a:spcBef>
                <a:spcPts val="0"/>
              </a:spcBef>
              <a:spcAft>
                <a:spcPts val="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Numerical Dataframe - </a:t>
            </a:r>
            <a:r>
              <a:rPr lang="en" sz="2000">
                <a:solidFill>
                  <a:schemeClr val="accent6"/>
                </a:solidFill>
                <a:latin typeface="Times New Roman"/>
                <a:ea typeface="Times New Roman"/>
                <a:cs typeface="Times New Roman"/>
                <a:sym typeface="Times New Roman"/>
              </a:rPr>
              <a:t>df_num= df.select_dtypes(include='number')</a:t>
            </a:r>
            <a:endParaRPr sz="2000">
              <a:solidFill>
                <a:schemeClr val="accent6"/>
              </a:solidFill>
              <a:latin typeface="Times New Roman"/>
              <a:ea typeface="Times New Roman"/>
              <a:cs typeface="Times New Roman"/>
              <a:sym typeface="Times New Roman"/>
            </a:endParaRPr>
          </a:p>
        </p:txBody>
      </p:sp>
      <p:sp>
        <p:nvSpPr>
          <p:cNvPr id="245" name="Google Shape;2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46" name="Google Shape;246;p9"/>
          <p:cNvPicPr preferRelativeResize="0"/>
          <p:nvPr/>
        </p:nvPicPr>
        <p:blipFill rotWithShape="1">
          <a:blip r:embed="rId4">
            <a:alphaModFix/>
          </a:blip>
          <a:srcRect b="0" l="0" r="0" t="0"/>
          <a:stretch/>
        </p:blipFill>
        <p:spPr>
          <a:xfrm>
            <a:off x="6841925" y="2834750"/>
            <a:ext cx="1828475" cy="1828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